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4660"/>
  </p:normalViewPr>
  <p:slideViewPr>
    <p:cSldViewPr snapToGrid="0">
      <p:cViewPr>
        <p:scale>
          <a:sx n="100" d="100"/>
          <a:sy n="100" d="100"/>
        </p:scale>
        <p:origin x="147" y="4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6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3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112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46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724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77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29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02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86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123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20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0F010-5AE0-4AEB-98E1-5FD4DBB3DC66}" type="datetimeFigureOut">
              <a:rPr lang="nb-NO" smtClean="0"/>
              <a:t>22.09.2019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EDAC-87E4-4E45-ABA8-F21559A748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878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82D445A-87C9-4210-B3AA-B018D39F213B}"/>
              </a:ext>
            </a:extLst>
          </p:cNvPr>
          <p:cNvSpPr/>
          <p:nvPr/>
        </p:nvSpPr>
        <p:spPr>
          <a:xfrm>
            <a:off x="1001486" y="666450"/>
            <a:ext cx="605892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800" b="1" dirty="0">
                <a:latin typeface="Calibri-Bold"/>
              </a:rPr>
              <a:t>ROTARY</a:t>
            </a:r>
          </a:p>
          <a:p>
            <a:r>
              <a:rPr lang="nb-NO" sz="2000" b="1" dirty="0">
                <a:latin typeface="Calibri-Bold"/>
              </a:rPr>
              <a:t>Moss 16. september 2019</a:t>
            </a:r>
            <a:endParaRPr lang="nb-NO" sz="20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8B8E024-51F2-4642-8E15-31F233504160}"/>
              </a:ext>
            </a:extLst>
          </p:cNvPr>
          <p:cNvSpPr/>
          <p:nvPr/>
        </p:nvSpPr>
        <p:spPr>
          <a:xfrm>
            <a:off x="1262744" y="3162108"/>
            <a:ext cx="65003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>
                <a:latin typeface="Calibri-Bold"/>
              </a:rPr>
              <a:t>Espen </a:t>
            </a:r>
            <a:r>
              <a:rPr lang="nb-NO" sz="2400" b="1" dirty="0" err="1">
                <a:latin typeface="Calibri-Bold"/>
              </a:rPr>
              <a:t>Grindal</a:t>
            </a:r>
            <a:r>
              <a:rPr lang="nb-NO" sz="2400" b="1" dirty="0">
                <a:latin typeface="Calibri-Bold"/>
              </a:rPr>
              <a:t> </a:t>
            </a:r>
            <a:r>
              <a:rPr lang="nb-NO" sz="2400" dirty="0">
                <a:latin typeface="Calibri" panose="020F0502020204030204" pitchFamily="34" charset="0"/>
              </a:rPr>
              <a:t>– Høgskoleingeniør, Høyskolen i</a:t>
            </a:r>
          </a:p>
          <a:p>
            <a:r>
              <a:rPr lang="nb-NO" sz="2400" dirty="0">
                <a:latin typeface="Calibri" panose="020F0502020204030204" pitchFamily="34" charset="0"/>
              </a:rPr>
              <a:t>Østfold 1995.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Anleggsleder hos Veidekke </a:t>
            </a:r>
            <a:r>
              <a:rPr lang="nb-NO" sz="2400" dirty="0" err="1">
                <a:latin typeface="Calibri" panose="020F0502020204030204" pitchFamily="34" charset="0"/>
              </a:rPr>
              <a:t>asa</a:t>
            </a:r>
            <a:r>
              <a:rPr lang="nb-NO" sz="2400" dirty="0">
                <a:latin typeface="Calibri" panose="020F0502020204030204" pitchFamily="34" charset="0"/>
              </a:rPr>
              <a:t> 1995-2002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Prosjektleder og partner i </a:t>
            </a:r>
            <a:r>
              <a:rPr lang="nb-NO" sz="2400" dirty="0" err="1">
                <a:latin typeface="Calibri" panose="020F0502020204030204" pitchFamily="34" charset="0"/>
              </a:rPr>
              <a:t>Brick</a:t>
            </a:r>
            <a:r>
              <a:rPr lang="nb-NO" sz="2400" dirty="0">
                <a:latin typeface="Calibri" panose="020F0502020204030204" pitchFamily="34" charset="0"/>
              </a:rPr>
              <a:t> as/</a:t>
            </a:r>
            <a:r>
              <a:rPr lang="nb-NO" sz="2400" dirty="0" err="1">
                <a:latin typeface="Calibri" panose="020F0502020204030204" pitchFamily="34" charset="0"/>
              </a:rPr>
              <a:t>Tercona</a:t>
            </a:r>
            <a:r>
              <a:rPr lang="nb-NO" sz="2400" dirty="0">
                <a:latin typeface="Calibri" panose="020F0502020204030204" pitchFamily="34" charset="0"/>
              </a:rPr>
              <a:t> as</a:t>
            </a:r>
          </a:p>
          <a:p>
            <a:r>
              <a:rPr lang="nb-NO" sz="2400" dirty="0">
                <a:latin typeface="Calibri" panose="020F0502020204030204" pitchFamily="34" charset="0"/>
              </a:rPr>
              <a:t>2002-2007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Prosjektutvikler i </a:t>
            </a:r>
            <a:r>
              <a:rPr lang="nb-NO" sz="2400" dirty="0" err="1">
                <a:latin typeface="Calibri" panose="020F0502020204030204" pitchFamily="34" charset="0"/>
              </a:rPr>
              <a:t>Grindal</a:t>
            </a:r>
            <a:r>
              <a:rPr lang="nb-NO" sz="2400" dirty="0">
                <a:latin typeface="Calibri" panose="020F0502020204030204" pitchFamily="34" charset="0"/>
              </a:rPr>
              <a:t> og Nordermoen as</a:t>
            </a:r>
          </a:p>
          <a:p>
            <a:r>
              <a:rPr lang="nb-NO" sz="2400" dirty="0">
                <a:latin typeface="Calibri" panose="020F0502020204030204" pitchFamily="34" charset="0"/>
              </a:rPr>
              <a:t>2007-2017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Prosjektleder hos </a:t>
            </a:r>
            <a:r>
              <a:rPr lang="nb-NO" sz="2400" dirty="0" err="1">
                <a:latin typeface="Calibri" panose="020F0502020204030204" pitchFamily="34" charset="0"/>
              </a:rPr>
              <a:t>iTRE</a:t>
            </a:r>
            <a:r>
              <a:rPr lang="nb-NO" sz="2400" dirty="0">
                <a:latin typeface="Calibri" panose="020F0502020204030204" pitchFamily="34" charset="0"/>
              </a:rPr>
              <a:t> as og eier 2013-2018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Daglig leder og eier i </a:t>
            </a:r>
            <a:r>
              <a:rPr lang="nb-NO" sz="2400" dirty="0" err="1">
                <a:latin typeface="Calibri" panose="020F0502020204030204" pitchFamily="34" charset="0"/>
              </a:rPr>
              <a:t>Techwood</a:t>
            </a:r>
            <a:r>
              <a:rPr lang="nb-NO" sz="2400" dirty="0">
                <a:latin typeface="Calibri" panose="020F0502020204030204" pitchFamily="34" charset="0"/>
              </a:rPr>
              <a:t> as 2017</a:t>
            </a:r>
            <a:r>
              <a:rPr lang="nb-NO" sz="2400" dirty="0">
                <a:latin typeface="Wingdings-Regular"/>
              </a:rPr>
              <a:t>à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16622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0446283-1EB6-4FAD-B641-F9F111BFA143}"/>
              </a:ext>
            </a:extLst>
          </p:cNvPr>
          <p:cNvSpPr/>
          <p:nvPr/>
        </p:nvSpPr>
        <p:spPr>
          <a:xfrm>
            <a:off x="1436914" y="664029"/>
            <a:ext cx="77070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800" dirty="0">
                <a:latin typeface="Calibri" panose="020F0502020204030204" pitchFamily="34" charset="0"/>
              </a:rPr>
              <a:t>MILJØ</a:t>
            </a:r>
          </a:p>
          <a:p>
            <a:endParaRPr lang="nb-NO" sz="4800" dirty="0">
              <a:latin typeface="Calibri" panose="020F0502020204030204" pitchFamily="34" charset="0"/>
            </a:endParaRPr>
          </a:p>
          <a:p>
            <a:r>
              <a:rPr lang="nb-NO" sz="3200" dirty="0">
                <a:latin typeface="ArialMT"/>
              </a:rPr>
              <a:t>• </a:t>
            </a:r>
            <a:r>
              <a:rPr lang="nb-NO" sz="3200" dirty="0">
                <a:latin typeface="Calibri" panose="020F0502020204030204" pitchFamily="34" charset="0"/>
              </a:rPr>
              <a:t>Opplevd bokvalitet</a:t>
            </a:r>
          </a:p>
          <a:p>
            <a:r>
              <a:rPr lang="nb-NO" sz="3200" dirty="0">
                <a:latin typeface="ArialMT"/>
              </a:rPr>
              <a:t>• </a:t>
            </a:r>
            <a:r>
              <a:rPr lang="nb-NO" sz="3200" dirty="0">
                <a:latin typeface="Calibri" panose="020F0502020204030204" pitchFamily="34" charset="0"/>
              </a:rPr>
              <a:t>Pustende bygninger – ingen plast i</a:t>
            </a:r>
          </a:p>
          <a:p>
            <a:r>
              <a:rPr lang="nb-NO" sz="3200" dirty="0">
                <a:latin typeface="Calibri" panose="020F0502020204030204" pitchFamily="34" charset="0"/>
              </a:rPr>
              <a:t>yttervegg/dampsperre</a:t>
            </a:r>
          </a:p>
          <a:p>
            <a:r>
              <a:rPr lang="nb-NO" sz="3200" dirty="0">
                <a:latin typeface="ArialMT"/>
              </a:rPr>
              <a:t>• </a:t>
            </a:r>
            <a:r>
              <a:rPr lang="nb-NO" sz="3200" dirty="0">
                <a:latin typeface="Calibri" panose="020F0502020204030204" pitchFamily="34" charset="0"/>
              </a:rPr>
              <a:t>Design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591326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4C1EDCE-EF99-43CC-9A1E-CC39933E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157" y="833165"/>
            <a:ext cx="3820968" cy="287125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5922B52-7ABA-41E4-9108-B9D255A16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3" y="3287119"/>
            <a:ext cx="6100377" cy="302115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1FAA54C-D161-47E1-B00D-22DFA2E43AFB}"/>
              </a:ext>
            </a:extLst>
          </p:cNvPr>
          <p:cNvSpPr/>
          <p:nvPr/>
        </p:nvSpPr>
        <p:spPr>
          <a:xfrm>
            <a:off x="1349829" y="1073221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000" b="1" dirty="0">
                <a:latin typeface="Calibri" panose="020F0502020204030204" pitchFamily="34" charset="0"/>
              </a:rPr>
              <a:t>SIGNALBYGG</a:t>
            </a:r>
          </a:p>
          <a:p>
            <a:endParaRPr lang="nb-NO" sz="2000" b="1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BIBLIOTEKET I VENNESLA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GARDERMOEN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562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2AEC2BC-5091-4807-BC72-CBB551CE506A}"/>
              </a:ext>
            </a:extLst>
          </p:cNvPr>
          <p:cNvSpPr/>
          <p:nvPr/>
        </p:nvSpPr>
        <p:spPr>
          <a:xfrm>
            <a:off x="821872" y="650987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800" b="1" dirty="0">
                <a:solidFill>
                  <a:srgbClr val="000000"/>
                </a:solidFill>
                <a:latin typeface="Calibri-Bold"/>
              </a:rPr>
              <a:t>Framdrift</a:t>
            </a:r>
          </a:p>
          <a:p>
            <a:endParaRPr lang="nb-NO" sz="2800" b="1" dirty="0">
              <a:solidFill>
                <a:srgbClr val="000000"/>
              </a:solidFill>
              <a:latin typeface="Calibri-Bold"/>
            </a:endParaRPr>
          </a:p>
          <a:p>
            <a:r>
              <a:rPr lang="nb-NO" sz="2000" b="1" dirty="0">
                <a:solidFill>
                  <a:srgbClr val="000000"/>
                </a:solidFill>
                <a:latin typeface="Calibri-Bold"/>
              </a:rPr>
              <a:t>Erfaring Remmen studentboliger :</a:t>
            </a:r>
          </a:p>
          <a:p>
            <a:r>
              <a:rPr lang="nb-NO" b="1" dirty="0">
                <a:solidFill>
                  <a:srgbClr val="000000"/>
                </a:solidFill>
                <a:latin typeface="Calibri-Bold"/>
              </a:rPr>
              <a:t>Grunn og betongarbeid 2 </a:t>
            </a:r>
            <a:r>
              <a:rPr lang="nb-NO" b="1" dirty="0" err="1">
                <a:solidFill>
                  <a:srgbClr val="000000"/>
                </a:solidFill>
                <a:latin typeface="Calibri-Bold"/>
              </a:rPr>
              <a:t>mnd</a:t>
            </a:r>
            <a:endParaRPr lang="nb-NO" b="1" dirty="0">
              <a:solidFill>
                <a:srgbClr val="000000"/>
              </a:solidFill>
              <a:latin typeface="Calibri-Bold"/>
            </a:endParaRPr>
          </a:p>
          <a:p>
            <a:endParaRPr lang="nb-NO" b="1" dirty="0">
              <a:solidFill>
                <a:srgbClr val="000000"/>
              </a:solidFill>
              <a:latin typeface="Calibri-Bold"/>
            </a:endParaRPr>
          </a:p>
          <a:p>
            <a:r>
              <a:rPr lang="nb-NO" sz="2000" b="1" dirty="0">
                <a:solidFill>
                  <a:srgbClr val="000000"/>
                </a:solidFill>
                <a:latin typeface="Calibri-Bold"/>
              </a:rPr>
              <a:t>Byggeprosess </a:t>
            </a:r>
            <a:r>
              <a:rPr lang="nb-NO" sz="2000" b="1" dirty="0" err="1">
                <a:solidFill>
                  <a:srgbClr val="000000"/>
                </a:solidFill>
                <a:latin typeface="Calibri-Bold"/>
              </a:rPr>
              <a:t>massivtre</a:t>
            </a:r>
            <a:r>
              <a:rPr lang="nb-NO" sz="2000" b="1" dirty="0">
                <a:solidFill>
                  <a:srgbClr val="000000"/>
                </a:solidFill>
                <a:latin typeface="Calibri-Bold"/>
              </a:rPr>
              <a:t> :</a:t>
            </a:r>
          </a:p>
          <a:p>
            <a:r>
              <a:rPr lang="nb-NO" b="1" dirty="0">
                <a:solidFill>
                  <a:srgbClr val="000000"/>
                </a:solidFill>
                <a:latin typeface="Calibri-Bold"/>
              </a:rPr>
              <a:t>blokk 1: 6 </a:t>
            </a:r>
            <a:r>
              <a:rPr lang="nb-NO" b="1" dirty="0" err="1">
                <a:solidFill>
                  <a:srgbClr val="000000"/>
                </a:solidFill>
                <a:latin typeface="Calibri-Bold"/>
              </a:rPr>
              <a:t>mnd</a:t>
            </a:r>
            <a:r>
              <a:rPr lang="nb-NO" b="1" dirty="0">
                <a:solidFill>
                  <a:srgbClr val="000000"/>
                </a:solidFill>
                <a:latin typeface="Calibri-Bold"/>
              </a:rPr>
              <a:t> - 120 hybler 3000 m2</a:t>
            </a:r>
          </a:p>
          <a:p>
            <a:r>
              <a:rPr lang="nb-NO" b="1" dirty="0">
                <a:solidFill>
                  <a:srgbClr val="000000"/>
                </a:solidFill>
                <a:latin typeface="Calibri-Bold"/>
              </a:rPr>
              <a:t>blokk 2: 6 </a:t>
            </a:r>
            <a:r>
              <a:rPr lang="nb-NO" b="1" dirty="0" err="1">
                <a:solidFill>
                  <a:srgbClr val="000000"/>
                </a:solidFill>
                <a:latin typeface="Calibri-Bold"/>
              </a:rPr>
              <a:t>mnd</a:t>
            </a:r>
            <a:r>
              <a:rPr lang="nb-NO" b="1" dirty="0">
                <a:solidFill>
                  <a:srgbClr val="000000"/>
                </a:solidFill>
                <a:latin typeface="Calibri-Bold"/>
              </a:rPr>
              <a:t> - 100 hybler 2600 m2</a:t>
            </a:r>
          </a:p>
          <a:p>
            <a:endParaRPr lang="nb-NO" b="1" dirty="0">
              <a:solidFill>
                <a:srgbClr val="000000"/>
              </a:solidFill>
              <a:latin typeface="Calibri-Bold"/>
            </a:endParaRPr>
          </a:p>
          <a:p>
            <a:r>
              <a:rPr lang="nb-NO" b="1" dirty="0" err="1">
                <a:solidFill>
                  <a:srgbClr val="0000FF"/>
                </a:solidFill>
                <a:latin typeface="Calibri-Bold"/>
              </a:rPr>
              <a:t>massivtre</a:t>
            </a:r>
            <a:r>
              <a:rPr lang="nb-NO" b="1" dirty="0">
                <a:solidFill>
                  <a:srgbClr val="0000FF"/>
                </a:solidFill>
                <a:latin typeface="Calibri-Bold"/>
              </a:rPr>
              <a:t> + industriell boligbygging = 7-8 </a:t>
            </a:r>
            <a:r>
              <a:rPr lang="nb-NO" b="1" dirty="0" err="1">
                <a:solidFill>
                  <a:srgbClr val="0000FF"/>
                </a:solidFill>
                <a:latin typeface="Calibri-Bold"/>
              </a:rPr>
              <a:t>mnd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677C11-E8DD-4B54-B9FB-A2A7D642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09" y="666978"/>
            <a:ext cx="3980861" cy="276202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B25D66C-D386-4039-A31C-CF220450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20" y="3882641"/>
            <a:ext cx="4309779" cy="26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6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B7C89FC-8F75-48A6-977C-968E8FBEAB54}"/>
              </a:ext>
            </a:extLst>
          </p:cNvPr>
          <p:cNvSpPr/>
          <p:nvPr/>
        </p:nvSpPr>
        <p:spPr>
          <a:xfrm>
            <a:off x="941614" y="92598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400" b="1" dirty="0">
                <a:latin typeface="Calibri-Bold"/>
              </a:rPr>
              <a:t>Industriell bygging</a:t>
            </a:r>
          </a:p>
          <a:p>
            <a:r>
              <a:rPr lang="nb-NO" dirty="0">
                <a:latin typeface="Calibri" panose="020F0502020204030204" pitchFamily="34" charset="0"/>
              </a:rPr>
              <a:t>Prosjektering</a:t>
            </a:r>
          </a:p>
          <a:p>
            <a:r>
              <a:rPr lang="nb-NO" dirty="0">
                <a:latin typeface="Calibri" panose="020F0502020204030204" pitchFamily="34" charset="0"/>
              </a:rPr>
              <a:t>Planlegging</a:t>
            </a:r>
          </a:p>
          <a:p>
            <a:r>
              <a:rPr lang="nb-NO" dirty="0">
                <a:latin typeface="Calibri" panose="020F0502020204030204" pitchFamily="34" charset="0"/>
              </a:rPr>
              <a:t>Kvalitetssikring</a:t>
            </a:r>
          </a:p>
          <a:p>
            <a:r>
              <a:rPr lang="nb-NO" dirty="0">
                <a:latin typeface="Calibri" panose="020F0502020204030204" pitchFamily="34" charset="0"/>
              </a:rPr>
              <a:t>Prosjektering</a:t>
            </a:r>
          </a:p>
          <a:p>
            <a:r>
              <a:rPr lang="nb-NO" dirty="0">
                <a:latin typeface="Calibri" panose="020F0502020204030204" pitchFamily="34" charset="0"/>
              </a:rPr>
              <a:t>Planlegging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All prosjektering ferdig før produksjon</a:t>
            </a:r>
          </a:p>
          <a:p>
            <a:r>
              <a:rPr lang="nb-NO" dirty="0">
                <a:latin typeface="Calibri" panose="020F0502020204030204" pitchFamily="34" charset="0"/>
              </a:rPr>
              <a:t>Grensesnitt mot betong</a:t>
            </a:r>
          </a:p>
          <a:p>
            <a:r>
              <a:rPr lang="nb-NO" dirty="0">
                <a:latin typeface="Calibri" panose="020F0502020204030204" pitchFamily="34" charset="0"/>
              </a:rPr>
              <a:t>Stor presisjon – som Lego</a:t>
            </a:r>
          </a:p>
          <a:p>
            <a:r>
              <a:rPr lang="nb-NO" dirty="0">
                <a:latin typeface="Calibri" panose="020F0502020204030204" pitchFamily="34" charset="0"/>
              </a:rPr>
              <a:t>Alle vegger ferdig montert</a:t>
            </a:r>
          </a:p>
          <a:p>
            <a:endParaRPr lang="nb-NO" dirty="0">
              <a:latin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</a:rPr>
              <a:t>Målsetting – null feil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3DD4C8-DACA-4E47-B510-A161A614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585" y="70021"/>
            <a:ext cx="4064947" cy="67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5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1474C4E-BA9B-43C0-84AB-105CCAC6B52F}"/>
              </a:ext>
            </a:extLst>
          </p:cNvPr>
          <p:cNvSpPr/>
          <p:nvPr/>
        </p:nvSpPr>
        <p:spPr>
          <a:xfrm>
            <a:off x="990600" y="1128981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>
                <a:latin typeface="Calibri-Bold"/>
              </a:rPr>
              <a:t>Bygningsfysikk</a:t>
            </a:r>
          </a:p>
          <a:p>
            <a:endParaRPr lang="nb-NO" b="1" dirty="0">
              <a:latin typeface="Calibri-Bold"/>
            </a:endParaRPr>
          </a:p>
          <a:p>
            <a:endParaRPr lang="nb-NO" b="1" dirty="0">
              <a:latin typeface="Calibri-Bold"/>
            </a:endParaRPr>
          </a:p>
          <a:p>
            <a:r>
              <a:rPr lang="nb-NO" dirty="0">
                <a:latin typeface="Calibri" panose="020F0502020204030204" pitchFamily="34" charset="0"/>
              </a:rPr>
              <a:t>Diffusjonsåpent -</a:t>
            </a:r>
          </a:p>
          <a:p>
            <a:r>
              <a:rPr lang="nb-NO" sz="1400" dirty="0">
                <a:latin typeface="Calibri" panose="020F0502020204030204" pitchFamily="34" charset="0"/>
              </a:rPr>
              <a:t>gir og tar oksygen og fukt etter behov</a:t>
            </a:r>
          </a:p>
          <a:p>
            <a:r>
              <a:rPr lang="nb-NO" dirty="0">
                <a:latin typeface="Calibri" panose="020F0502020204030204" pitchFamily="34" charset="0"/>
              </a:rPr>
              <a:t>Tett bygg + godt inneklima</a:t>
            </a:r>
          </a:p>
          <a:p>
            <a:r>
              <a:rPr lang="nb-NO" sz="1200" dirty="0">
                <a:latin typeface="Calibri" panose="020F0502020204030204" pitchFamily="34" charset="0"/>
              </a:rPr>
              <a:t>( ikke tett konstruksjon med plastfolie )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792CA28-B39D-44F0-BE8A-D9883BA8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940" y="737878"/>
            <a:ext cx="3328150" cy="332484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39184F7-C4B8-46AD-9E95-F7A3D979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39" y="4136289"/>
            <a:ext cx="3713789" cy="24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ED70A43-B767-4204-85D8-86C26E6B8AB3}"/>
              </a:ext>
            </a:extLst>
          </p:cNvPr>
          <p:cNvSpPr/>
          <p:nvPr/>
        </p:nvSpPr>
        <p:spPr>
          <a:xfrm>
            <a:off x="745671" y="950149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000" b="1" dirty="0">
                <a:latin typeface="Calibri-Bold"/>
              </a:rPr>
              <a:t>Utvikling - Etter 100 år med forbud</a:t>
            </a:r>
          </a:p>
          <a:p>
            <a:endParaRPr lang="nb-NO" sz="2000" b="1" dirty="0">
              <a:latin typeface="Calibri-Bold"/>
            </a:endParaRPr>
          </a:p>
          <a:p>
            <a:r>
              <a:rPr lang="nb-NO" dirty="0">
                <a:latin typeface="ArialMT"/>
              </a:rPr>
              <a:t>– </a:t>
            </a:r>
            <a:r>
              <a:rPr lang="nb-NO" b="1" dirty="0">
                <a:latin typeface="Calibri-Bold"/>
              </a:rPr>
              <a:t>Funksjonsbasert forskrift 97</a:t>
            </a:r>
          </a:p>
          <a:p>
            <a:pPr lvl="1"/>
            <a:r>
              <a:rPr lang="nb-NO" b="1" dirty="0">
                <a:latin typeface="Calibri-Bold"/>
              </a:rPr>
              <a:t>Åpnet for høyere </a:t>
            </a:r>
            <a:r>
              <a:rPr lang="nb-NO" b="1" dirty="0" err="1">
                <a:latin typeface="Calibri-Bold"/>
              </a:rPr>
              <a:t>trebygg</a:t>
            </a:r>
            <a:endParaRPr lang="nb-NO" b="1" dirty="0">
              <a:latin typeface="Calibri-Bold"/>
            </a:endParaRPr>
          </a:p>
          <a:p>
            <a:pPr lvl="1"/>
            <a:r>
              <a:rPr lang="nb-NO" b="1" dirty="0">
                <a:latin typeface="Calibri-Bold"/>
              </a:rPr>
              <a:t>Europa var i gang</a:t>
            </a:r>
          </a:p>
          <a:p>
            <a:r>
              <a:rPr lang="nb-NO" dirty="0">
                <a:latin typeface="ArialMT"/>
              </a:rPr>
              <a:t>– </a:t>
            </a:r>
            <a:r>
              <a:rPr lang="nb-NO" b="1" dirty="0">
                <a:latin typeface="Calibri-Bold"/>
              </a:rPr>
              <a:t>Satsninger øker nivået</a:t>
            </a:r>
          </a:p>
          <a:p>
            <a:pPr lvl="1"/>
            <a:r>
              <a:rPr lang="nb-NO" b="1" dirty="0" err="1">
                <a:latin typeface="Calibri-Bold"/>
              </a:rPr>
              <a:t>Treprogrammet</a:t>
            </a:r>
            <a:endParaRPr lang="nb-NO" b="1" dirty="0">
              <a:latin typeface="Calibri-Bold"/>
            </a:endParaRPr>
          </a:p>
          <a:p>
            <a:pPr lvl="1"/>
            <a:r>
              <a:rPr lang="nb-NO" b="1" dirty="0">
                <a:latin typeface="Calibri-Bold"/>
              </a:rPr>
              <a:t>Forskningsrådet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1EDFD9-8403-4381-BCEC-B8121CAE7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814" y="487458"/>
            <a:ext cx="3962400" cy="59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42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859D1C2-B337-4157-AD59-1E7A40A41B66}"/>
              </a:ext>
            </a:extLst>
          </p:cNvPr>
          <p:cNvSpPr/>
          <p:nvPr/>
        </p:nvSpPr>
        <p:spPr>
          <a:xfrm>
            <a:off x="1066800" y="699191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000" b="1" dirty="0">
                <a:latin typeface="Calibri-Bold"/>
              </a:rPr>
              <a:t>Brann</a:t>
            </a:r>
          </a:p>
          <a:p>
            <a:r>
              <a:rPr lang="nb-NO" dirty="0">
                <a:latin typeface="LucidaGrande"/>
              </a:rPr>
              <a:t>- </a:t>
            </a:r>
            <a:r>
              <a:rPr lang="nb-NO" dirty="0">
                <a:latin typeface="Calibri" panose="020F0502020204030204" pitchFamily="34" charset="0"/>
              </a:rPr>
              <a:t>Brennbart, men forutsigbart</a:t>
            </a:r>
          </a:p>
          <a:p>
            <a:r>
              <a:rPr lang="nb-NO" dirty="0">
                <a:latin typeface="LucidaGrande"/>
              </a:rPr>
              <a:t>- </a:t>
            </a:r>
            <a:r>
              <a:rPr lang="nb-NO" dirty="0">
                <a:latin typeface="Calibri" panose="020F0502020204030204" pitchFamily="34" charset="0"/>
              </a:rPr>
              <a:t>Forkullende lag - beskytter og isolerer</a:t>
            </a:r>
          </a:p>
          <a:p>
            <a:r>
              <a:rPr lang="nb-NO" dirty="0">
                <a:latin typeface="LucidaGrande"/>
              </a:rPr>
              <a:t>- </a:t>
            </a:r>
            <a:r>
              <a:rPr lang="nb-NO" dirty="0">
                <a:latin typeface="Calibri" panose="020F0502020204030204" pitchFamily="34" charset="0"/>
              </a:rPr>
              <a:t>Lav varmeledningsevne (+ 2 grader på oversiden )</a:t>
            </a:r>
          </a:p>
          <a:p>
            <a:r>
              <a:rPr lang="nb-NO" dirty="0">
                <a:latin typeface="LucidaGrande"/>
              </a:rPr>
              <a:t>- </a:t>
            </a:r>
            <a:r>
              <a:rPr lang="nb-NO" dirty="0">
                <a:latin typeface="Calibri" panose="020F0502020204030204" pitchFamily="34" charset="0"/>
              </a:rPr>
              <a:t>Tredjepartskontroll godkjent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B0D61CF-D51B-4489-A60A-295E73CF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43" y="2255345"/>
            <a:ext cx="3791786" cy="43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0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0766AD1-CC91-40D4-9F44-4D9CFA972067}"/>
              </a:ext>
            </a:extLst>
          </p:cNvPr>
          <p:cNvSpPr/>
          <p:nvPr/>
        </p:nvSpPr>
        <p:spPr>
          <a:xfrm>
            <a:off x="1001485" y="816114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latin typeface="Calibri-Bold"/>
              </a:rPr>
              <a:t>Lyd </a:t>
            </a:r>
            <a:r>
              <a:rPr lang="nb-NO" sz="3200" b="1" dirty="0">
                <a:solidFill>
                  <a:srgbClr val="FF0000"/>
                </a:solidFill>
                <a:latin typeface="Calibri-Bold"/>
              </a:rPr>
              <a:t>!</a:t>
            </a:r>
          </a:p>
          <a:p>
            <a:r>
              <a:rPr lang="nb-NO" dirty="0">
                <a:solidFill>
                  <a:srgbClr val="000000"/>
                </a:solidFill>
                <a:latin typeface="LucidaGrande"/>
              </a:rPr>
              <a:t>- 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Lett konstruksjon – krevende</a:t>
            </a:r>
          </a:p>
          <a:p>
            <a:r>
              <a:rPr lang="nb-NO" dirty="0">
                <a:solidFill>
                  <a:srgbClr val="000000"/>
                </a:solidFill>
                <a:latin typeface="LucidaGrande"/>
              </a:rPr>
              <a:t>- 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Viktig å bruke gode konsulenter</a:t>
            </a:r>
          </a:p>
          <a:p>
            <a:r>
              <a:rPr lang="nb-NO" dirty="0">
                <a:solidFill>
                  <a:srgbClr val="000000"/>
                </a:solidFill>
                <a:latin typeface="LucidaGrande"/>
              </a:rPr>
              <a:t>- 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Prøvefelt med </a:t>
            </a:r>
            <a:r>
              <a:rPr 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lydtester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5FFA54-DB57-47C7-8C90-7AE657C7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853" y="1736271"/>
            <a:ext cx="5417883" cy="40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1511D9F-429F-41C4-B37F-F9E09E690F31}"/>
              </a:ext>
            </a:extLst>
          </p:cNvPr>
          <p:cNvSpPr/>
          <p:nvPr/>
        </p:nvSpPr>
        <p:spPr>
          <a:xfrm>
            <a:off x="76200" y="707571"/>
            <a:ext cx="111850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dirty="0">
                <a:latin typeface="Calibri" panose="020F0502020204030204" pitchFamily="34" charset="0"/>
              </a:rPr>
              <a:t>Fordelene ved å bygge i tre versus betong ?</a:t>
            </a:r>
          </a:p>
          <a:p>
            <a:endParaRPr lang="nb-NO" sz="3600" dirty="0">
              <a:latin typeface="Calibri" panose="020F0502020204030204" pitchFamily="34" charset="0"/>
            </a:endParaRPr>
          </a:p>
          <a:p>
            <a:endParaRPr lang="nb-NO" sz="3600" dirty="0">
              <a:latin typeface="Calibri" panose="020F0502020204030204" pitchFamily="34" charset="0"/>
            </a:endParaRPr>
          </a:p>
          <a:p>
            <a:endParaRPr lang="nb-NO" sz="3600" dirty="0">
              <a:latin typeface="Calibri" panose="020F0502020204030204" pitchFamily="34" charset="0"/>
            </a:endParaRPr>
          </a:p>
          <a:p>
            <a:endParaRPr lang="nb-NO" sz="3600" dirty="0">
              <a:latin typeface="Calibri" panose="020F0502020204030204" pitchFamily="34" charset="0"/>
            </a:endParaRPr>
          </a:p>
          <a:p>
            <a:r>
              <a:rPr lang="nb-NO" sz="4400" dirty="0">
                <a:latin typeface="Calibri" panose="020F0502020204030204" pitchFamily="34" charset="0"/>
              </a:rPr>
              <a:t>Kanskje det er: «JA TAKK – BEGGE DELER»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258064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67C4B47-9F8D-4030-8645-866F658CC3DB}"/>
              </a:ext>
            </a:extLst>
          </p:cNvPr>
          <p:cNvSpPr/>
          <p:nvPr/>
        </p:nvSpPr>
        <p:spPr>
          <a:xfrm>
            <a:off x="751114" y="1936284"/>
            <a:ext cx="11125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>
                <a:latin typeface="Calibri" panose="020F0502020204030204" pitchFamily="34" charset="0"/>
              </a:rPr>
              <a:t>Fordelene ved å bygge i tre versus betong er sammensatt: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Klimabelastning – CO2 ut i atmosfæren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Miljø – hvordan oppleves bygget å være i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Byggetid – Finanskostnader, risikoeksponering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Industriell tenkemåte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Teknikk - Stort felt: lyd, brann, diffusjon, seismikk mm</a:t>
            </a:r>
          </a:p>
          <a:p>
            <a:r>
              <a:rPr lang="nb-NO" sz="2400" dirty="0">
                <a:latin typeface="ArialMT"/>
              </a:rPr>
              <a:t>• </a:t>
            </a:r>
            <a:r>
              <a:rPr lang="nb-NO" sz="2400" dirty="0">
                <a:latin typeface="Calibri" panose="020F0502020204030204" pitchFamily="34" charset="0"/>
              </a:rPr>
              <a:t>Økonomi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6552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79D539B-FD9B-44E2-977B-4CDC18AA3481}"/>
              </a:ext>
            </a:extLst>
          </p:cNvPr>
          <p:cNvSpPr/>
          <p:nvPr/>
        </p:nvSpPr>
        <p:spPr>
          <a:xfrm>
            <a:off x="718457" y="61116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 err="1">
                <a:latin typeface="Calibri" panose="020F0502020204030204" pitchFamily="34" charset="0"/>
              </a:rPr>
              <a:t>Massivtreelementer</a:t>
            </a:r>
            <a:r>
              <a:rPr lang="nb-NO" dirty="0">
                <a:latin typeface="Calibri" panose="020F0502020204030204" pitchFamily="34" charset="0"/>
              </a:rPr>
              <a:t> er mange planker som er satt sammen til et stort</a:t>
            </a:r>
          </a:p>
          <a:p>
            <a:r>
              <a:rPr lang="nb-NO" dirty="0" err="1">
                <a:latin typeface="Calibri" panose="020F0502020204030204" pitchFamily="34" charset="0"/>
              </a:rPr>
              <a:t>treelement</a:t>
            </a:r>
            <a:r>
              <a:rPr lang="nb-NO" dirty="0">
                <a:latin typeface="Calibri" panose="020F0502020204030204" pitchFamily="34" charset="0"/>
              </a:rPr>
              <a:t>,</a:t>
            </a:r>
          </a:p>
          <a:p>
            <a:r>
              <a:rPr lang="nb-NO" dirty="0">
                <a:latin typeface="Calibri" panose="020F0502020204030204" pitchFamily="34" charset="0"/>
              </a:rPr>
              <a:t>så enkelt er det !!</a:t>
            </a:r>
          </a:p>
          <a:p>
            <a:r>
              <a:rPr lang="nb-NO" dirty="0">
                <a:latin typeface="Calibri" panose="020F0502020204030204" pitchFamily="34" charset="0"/>
              </a:rPr>
              <a:t>Forbindelse: lim, skruer, </a:t>
            </a:r>
            <a:r>
              <a:rPr lang="nb-NO" dirty="0" err="1">
                <a:latin typeface="Calibri" panose="020F0502020204030204" pitchFamily="34" charset="0"/>
              </a:rPr>
              <a:t>tredybler</a:t>
            </a:r>
            <a:r>
              <a:rPr lang="nb-NO" dirty="0">
                <a:latin typeface="Calibri" panose="020F0502020204030204" pitchFamily="34" charset="0"/>
              </a:rPr>
              <a:t>, spiker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49844C-DEB6-4AD2-BA0C-CBC55C6F9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71" y="2414343"/>
            <a:ext cx="3860815" cy="370342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BB250F8-68EA-4970-90F8-24C703F96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6" y="327473"/>
            <a:ext cx="3690257" cy="62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2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0E75414-A52E-4978-A3DC-29AFD818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6" y="1058011"/>
            <a:ext cx="9747130" cy="49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8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0A68EAC-4205-465F-A7DE-C37D67BDBDA4}"/>
              </a:ext>
            </a:extLst>
          </p:cNvPr>
          <p:cNvSpPr/>
          <p:nvPr/>
        </p:nvSpPr>
        <p:spPr>
          <a:xfrm>
            <a:off x="1055915" y="990677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2800" b="1" dirty="0">
                <a:latin typeface="Calibri-Bold"/>
              </a:rPr>
              <a:t>Hvorfor velge tre ?</a:t>
            </a:r>
          </a:p>
          <a:p>
            <a:endParaRPr lang="nb-NO" sz="2000" b="1" dirty="0">
              <a:latin typeface="Calibri-Bold"/>
            </a:endParaRPr>
          </a:p>
          <a:p>
            <a:endParaRPr lang="nb-NO" sz="2000" b="1" dirty="0">
              <a:latin typeface="Calibri-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Kyoto – avtalen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Klima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CO2 belastning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CO2 binding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Regjeringen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Landbruksdepartementet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Skogen som CO2 støvsuger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b="1" dirty="0">
                <a:latin typeface="Calibri-Bold"/>
              </a:rPr>
              <a:t>Utnytte treets egenskaper</a:t>
            </a: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CA295EE-5975-4E33-B76B-9E4B9811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757" y="1708722"/>
            <a:ext cx="5427162" cy="24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0047A71-DA3E-4240-93D2-29CA93B3BD18}"/>
              </a:ext>
            </a:extLst>
          </p:cNvPr>
          <p:cNvSpPr/>
          <p:nvPr/>
        </p:nvSpPr>
        <p:spPr>
          <a:xfrm>
            <a:off x="6210300" y="2465925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600" dirty="0">
                <a:latin typeface="Calibri" panose="020F0502020204030204" pitchFamily="34" charset="0"/>
              </a:rPr>
              <a:t>Pkt. 6.6.1.2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MT"/>
              </a:rPr>
              <a:t>Tr</a:t>
            </a:r>
            <a:r>
              <a:rPr lang="nb-NO" dirty="0">
                <a:latin typeface="Calibri" panose="020F0502020204030204" pitchFamily="34" charset="0"/>
              </a:rPr>
              <a:t>ekonstruksjoner og </a:t>
            </a:r>
            <a:r>
              <a:rPr lang="nb-NO" dirty="0" err="1">
                <a:latin typeface="Calibri" panose="020F0502020204030204" pitchFamily="34" charset="0"/>
              </a:rPr>
              <a:t>massivtre</a:t>
            </a:r>
            <a:r>
              <a:rPr lang="nb-NO" dirty="0">
                <a:latin typeface="Calibri" panose="020F0502020204030204" pitchFamily="34" charset="0"/>
              </a:rPr>
              <a:t> er utpekt fra departementet som hovedsatsningsområder (tre i bygg)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Klimameldingen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Bygningsmeldingen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Melding om arkitekturpolitikken.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</a:rPr>
              <a:t>Årlige budsjettproposisjoner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FE4F49A-D3BA-4632-A697-66567076CDA5}"/>
              </a:ext>
            </a:extLst>
          </p:cNvPr>
          <p:cNvSpPr txBox="1"/>
          <p:nvPr/>
        </p:nvSpPr>
        <p:spPr>
          <a:xfrm>
            <a:off x="157843" y="462643"/>
            <a:ext cx="989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800" dirty="0">
                <a:latin typeface="Calibri" panose="020F0502020204030204" pitchFamily="34" charset="0"/>
              </a:rPr>
              <a:t>Politisk forankring av nasjonal tresatsing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07158B8-5A72-4D7B-8342-6FF02A64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031073"/>
            <a:ext cx="4011386" cy="57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7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D87D3AD-C7C0-44FB-B27E-378C74C6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386" y="566207"/>
            <a:ext cx="6226628" cy="57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ABEC809-B91F-4C65-8CC3-5EA9399F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27" y="876300"/>
            <a:ext cx="8277627" cy="49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06F1418-3C3D-4421-B854-4D5456F92CA1}"/>
              </a:ext>
            </a:extLst>
          </p:cNvPr>
          <p:cNvSpPr/>
          <p:nvPr/>
        </p:nvSpPr>
        <p:spPr>
          <a:xfrm>
            <a:off x="1099456" y="1377706"/>
            <a:ext cx="704305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>
                <a:latin typeface="Calibri-Bold"/>
              </a:rPr>
              <a:t>Skogen som mulighet</a:t>
            </a:r>
          </a:p>
          <a:p>
            <a:r>
              <a:rPr lang="nb-NO" sz="2800" dirty="0">
                <a:latin typeface="ArialMT"/>
              </a:rPr>
              <a:t>– </a:t>
            </a:r>
            <a:r>
              <a:rPr lang="nb-NO" sz="2800" b="1" dirty="0">
                <a:latin typeface="Calibri-Bold"/>
              </a:rPr>
              <a:t>Veksten er 3 x uttaket pr år</a:t>
            </a:r>
          </a:p>
          <a:p>
            <a:r>
              <a:rPr lang="nb-NO" sz="2800" dirty="0">
                <a:latin typeface="ArialMT"/>
              </a:rPr>
              <a:t>– </a:t>
            </a:r>
            <a:r>
              <a:rPr lang="nb-NO" sz="2800" b="1" dirty="0">
                <a:latin typeface="Calibri-Bold"/>
              </a:rPr>
              <a:t>Yngre skog – større CO2 opptak</a:t>
            </a:r>
          </a:p>
          <a:p>
            <a:r>
              <a:rPr lang="nb-NO" sz="2800" dirty="0">
                <a:latin typeface="ArialMT"/>
              </a:rPr>
              <a:t>– </a:t>
            </a:r>
            <a:r>
              <a:rPr lang="nb-NO" sz="2800" b="1" dirty="0">
                <a:latin typeface="Calibri-Bold"/>
              </a:rPr>
              <a:t>Miljøvennlig uttak og produksjon av trelast</a:t>
            </a:r>
          </a:p>
          <a:p>
            <a:pPr lvl="1"/>
            <a:r>
              <a:rPr lang="nb-NO" sz="2800" b="1" dirty="0">
                <a:latin typeface="Calibri-Bold"/>
              </a:rPr>
              <a:t>Lite fossilt brensel</a:t>
            </a:r>
          </a:p>
          <a:p>
            <a:pPr lvl="1"/>
            <a:r>
              <a:rPr lang="nb-NO" sz="2800" b="1" dirty="0">
                <a:latin typeface="Calibri-Bold"/>
              </a:rPr>
              <a:t>Tørkebehov – bioenergi</a:t>
            </a:r>
          </a:p>
          <a:p>
            <a:r>
              <a:rPr lang="nb-NO" sz="2800" dirty="0">
                <a:latin typeface="ArialMT"/>
              </a:rPr>
              <a:t>– </a:t>
            </a:r>
            <a:r>
              <a:rPr lang="nb-NO" sz="2800" b="1" dirty="0">
                <a:latin typeface="Calibri-Bold"/>
              </a:rPr>
              <a:t>Binde CO2 i trekonstruksjoner</a:t>
            </a:r>
          </a:p>
          <a:p>
            <a:r>
              <a:rPr lang="nb-NO" sz="2800" dirty="0">
                <a:latin typeface="ArialMT"/>
              </a:rPr>
              <a:t>– </a:t>
            </a:r>
            <a:r>
              <a:rPr lang="nb-NO" sz="2800" b="1" dirty="0">
                <a:latin typeface="Calibri-Bold"/>
              </a:rPr>
              <a:t>Unngå annen produksjon</a:t>
            </a:r>
            <a:endParaRPr lang="nb-NO" sz="2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5EFF50-9CB8-4EDE-BCD1-D89C3A14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29" y="743881"/>
            <a:ext cx="3625243" cy="3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8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427</Words>
  <Application>Microsoft Office PowerPoint</Application>
  <PresentationFormat>Widescreen</PresentationFormat>
  <Paragraphs>112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Calibri-Bold</vt:lpstr>
      <vt:lpstr>LucidaGrande</vt:lpstr>
      <vt:lpstr>Wingdings-Regular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Been</dc:creator>
  <cp:lastModifiedBy>Marianne Been</cp:lastModifiedBy>
  <cp:revision>20</cp:revision>
  <dcterms:created xsi:type="dcterms:W3CDTF">2019-09-22T16:34:41Z</dcterms:created>
  <dcterms:modified xsi:type="dcterms:W3CDTF">2019-09-22T17:21:37Z</dcterms:modified>
</cp:coreProperties>
</file>