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57" r:id="rId3"/>
    <p:sldId id="258" r:id="rId4"/>
    <p:sldId id="264" r:id="rId5"/>
    <p:sldId id="265" r:id="rId6"/>
    <p:sldId id="259" r:id="rId7"/>
    <p:sldId id="266" r:id="rId8"/>
    <p:sldId id="268" r:id="rId9"/>
    <p:sldId id="261" r:id="rId10"/>
    <p:sldId id="262" r:id="rId11"/>
    <p:sldId id="26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29"/>
  </p:normalViewPr>
  <p:slideViewPr>
    <p:cSldViewPr snapToGrid="0" snapToObjects="1">
      <p:cViewPr varScale="1">
        <p:scale>
          <a:sx n="105" d="100"/>
          <a:sy n="105" d="100"/>
        </p:scale>
        <p:origin x="82" y="19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02941-5650-8044-A7A9-03DD5ECB3A11}" type="datetimeFigureOut">
              <a:rPr lang="en-NO" smtClean="0"/>
              <a:t>01/13/2021</a:t>
            </a:fld>
            <a:endParaRPr lang="en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57F04B40-3F60-D343-9804-6AC631EE7637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056185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02941-5650-8044-A7A9-03DD5ECB3A11}" type="datetimeFigureOut">
              <a:rPr lang="en-NO" smtClean="0"/>
              <a:t>01/13/2021</a:t>
            </a:fld>
            <a:endParaRPr lang="en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04B40-3F60-D343-9804-6AC631EE7637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542208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02941-5650-8044-A7A9-03DD5ECB3A11}" type="datetimeFigureOut">
              <a:rPr lang="en-NO" smtClean="0"/>
              <a:t>01/13/2021</a:t>
            </a:fld>
            <a:endParaRPr lang="en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04B40-3F60-D343-9804-6AC631EE7637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208987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02941-5650-8044-A7A9-03DD5ECB3A11}" type="datetimeFigureOut">
              <a:rPr lang="en-NO" smtClean="0"/>
              <a:t>01/13/2021</a:t>
            </a:fld>
            <a:endParaRPr lang="en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04B40-3F60-D343-9804-6AC631EE7637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811468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E9F02941-5650-8044-A7A9-03DD5ECB3A11}" type="datetimeFigureOut">
              <a:rPr lang="en-NO" smtClean="0"/>
              <a:t>01/13/2021</a:t>
            </a:fld>
            <a:endParaRPr lang="en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NO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57F04B40-3F60-D343-9804-6AC631EE7637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410577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02941-5650-8044-A7A9-03DD5ECB3A11}" type="datetimeFigureOut">
              <a:rPr lang="en-NO" smtClean="0"/>
              <a:t>01/13/2021</a:t>
            </a:fld>
            <a:endParaRPr lang="en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04B40-3F60-D343-9804-6AC631EE7637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469997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02941-5650-8044-A7A9-03DD5ECB3A11}" type="datetimeFigureOut">
              <a:rPr lang="en-NO" smtClean="0"/>
              <a:t>01/13/2021</a:t>
            </a:fld>
            <a:endParaRPr lang="en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04B40-3F60-D343-9804-6AC631EE7637}" type="slidenum">
              <a:rPr lang="en-NO" smtClean="0"/>
              <a:t>‹#›</a:t>
            </a:fld>
            <a:endParaRPr lang="en-NO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283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02941-5650-8044-A7A9-03DD5ECB3A11}" type="datetimeFigureOut">
              <a:rPr lang="en-NO" smtClean="0"/>
              <a:t>01/13/2021</a:t>
            </a:fld>
            <a:endParaRPr lang="en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04B40-3F60-D343-9804-6AC631EE7637}" type="slidenum">
              <a:rPr lang="en-NO" smtClean="0"/>
              <a:t>‹#›</a:t>
            </a:fld>
            <a:endParaRPr lang="en-NO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099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02941-5650-8044-A7A9-03DD5ECB3A11}" type="datetimeFigureOut">
              <a:rPr lang="en-NO" smtClean="0"/>
              <a:t>01/13/2021</a:t>
            </a:fld>
            <a:endParaRPr lang="en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04B40-3F60-D343-9804-6AC631EE7637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89824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02941-5650-8044-A7A9-03DD5ECB3A11}" type="datetimeFigureOut">
              <a:rPr lang="en-NO" smtClean="0"/>
              <a:t>01/13/2021</a:t>
            </a:fld>
            <a:endParaRPr lang="en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04B40-3F60-D343-9804-6AC631EE7637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743404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02941-5650-8044-A7A9-03DD5ECB3A11}" type="datetimeFigureOut">
              <a:rPr lang="en-NO" smtClean="0"/>
              <a:t>01/13/2021</a:t>
            </a:fld>
            <a:endParaRPr lang="en-NO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04B40-3F60-D343-9804-6AC631EE7637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495259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E9F02941-5650-8044-A7A9-03DD5ECB3A11}" type="datetimeFigureOut">
              <a:rPr lang="en-NO" smtClean="0"/>
              <a:t>01/13/2021</a:t>
            </a:fld>
            <a:endParaRPr lang="en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NO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57F04B40-3F60-D343-9804-6AC631EE7637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407853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3.tif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62425-A2BD-3740-BD1B-1D124DF799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E</a:t>
            </a:r>
            <a:r>
              <a:rPr lang="en-NO" dirty="0"/>
              <a:t>rfaringer fra en  utenlandsstudent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751CFB-A935-8B4C-9625-FB999F4EE6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4815" y="5041790"/>
            <a:ext cx="7891272" cy="1069848"/>
          </a:xfrm>
        </p:spPr>
        <p:txBody>
          <a:bodyPr/>
          <a:lstStyle/>
          <a:p>
            <a:r>
              <a:rPr lang="en-NO" i="1" dirty="0"/>
              <a:t>Av Peder Wehn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CA8B02BF-C107-D442-AE82-4299E0396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73955">
            <a:off x="3586162" y="4182281"/>
            <a:ext cx="3428679" cy="2025254"/>
          </a:xfrm>
          <a:prstGeom prst="rect">
            <a:avLst/>
          </a:prstGeom>
        </p:spPr>
      </p:pic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DC5145A9-5AB4-2044-96EC-DBFCB606F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80441">
            <a:off x="7654085" y="3838081"/>
            <a:ext cx="3984206" cy="240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9600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6C9714-CE0A-FC4E-87F8-B2FC8C5D3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0924" y="685800"/>
            <a:ext cx="4920019" cy="2021553"/>
          </a:xfrm>
        </p:spPr>
        <p:txBody>
          <a:bodyPr>
            <a:normAutofit/>
          </a:bodyPr>
          <a:lstStyle/>
          <a:p>
            <a:r>
              <a:rPr lang="en-GB">
                <a:solidFill>
                  <a:schemeClr val="tx1"/>
                </a:solidFill>
              </a:rPr>
              <a:t>P</a:t>
            </a:r>
            <a:r>
              <a:rPr lang="en-NO">
                <a:solidFill>
                  <a:schemeClr val="tx1"/>
                </a:solidFill>
              </a:rPr>
              <a:t>ersonlige erfaringer 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453FF84-60C1-4EA8-B49B-1B8C2D0C5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5859484" cy="6857997"/>
          </a:xfrm>
          <a:custGeom>
            <a:avLst/>
            <a:gdLst>
              <a:gd name="connsiteX0" fmla="*/ 3198825 w 5859484"/>
              <a:gd name="connsiteY0" fmla="*/ 0 h 6857997"/>
              <a:gd name="connsiteX1" fmla="*/ 3962351 w 5859484"/>
              <a:gd name="connsiteY1" fmla="*/ 0 h 6857997"/>
              <a:gd name="connsiteX2" fmla="*/ 4129776 w 5859484"/>
              <a:gd name="connsiteY2" fmla="*/ 128761 h 6857997"/>
              <a:gd name="connsiteX3" fmla="*/ 5859484 w 5859484"/>
              <a:gd name="connsiteY3" fmla="*/ 3718209 h 6857997"/>
              <a:gd name="connsiteX4" fmla="*/ 4624700 w 5859484"/>
              <a:gd name="connsiteY4" fmla="*/ 6845880 h 6857997"/>
              <a:gd name="connsiteX5" fmla="*/ 4612896 w 5859484"/>
              <a:gd name="connsiteY5" fmla="*/ 6857997 h 6857997"/>
              <a:gd name="connsiteX6" fmla="*/ 4017658 w 5859484"/>
              <a:gd name="connsiteY6" fmla="*/ 6857997 h 6857997"/>
              <a:gd name="connsiteX7" fmla="*/ 4173230 w 5859484"/>
              <a:gd name="connsiteY7" fmla="*/ 6719623 h 6857997"/>
              <a:gd name="connsiteX8" fmla="*/ 5443583 w 5859484"/>
              <a:gd name="connsiteY8" fmla="*/ 3718209 h 6857997"/>
              <a:gd name="connsiteX9" fmla="*/ 3355352 w 5859484"/>
              <a:gd name="connsiteY9" fmla="*/ 88079 h 6857997"/>
              <a:gd name="connsiteX10" fmla="*/ 0 w 5859484"/>
              <a:gd name="connsiteY10" fmla="*/ 0 h 6857997"/>
              <a:gd name="connsiteX11" fmla="*/ 2941255 w 5859484"/>
              <a:gd name="connsiteY11" fmla="*/ 0 h 6857997"/>
              <a:gd name="connsiteX12" fmla="*/ 3117080 w 5859484"/>
              <a:gd name="connsiteY12" fmla="*/ 88129 h 6857997"/>
              <a:gd name="connsiteX13" fmla="*/ 5324754 w 5859484"/>
              <a:gd name="connsiteY13" fmla="*/ 3718209 h 6857997"/>
              <a:gd name="connsiteX14" fmla="*/ 4089206 w 5859484"/>
              <a:gd name="connsiteY14" fmla="*/ 6637392 h 6857997"/>
              <a:gd name="connsiteX15" fmla="*/ 3841183 w 5859484"/>
              <a:gd name="connsiteY15" fmla="*/ 6857997 h 6857997"/>
              <a:gd name="connsiteX16" fmla="*/ 0 w 5859484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59484" h="6857997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65D7DBC-157E-4B06-BCE3-42D2CAA5B5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0924" y="2927444"/>
            <a:ext cx="5249779" cy="3244755"/>
          </a:xfrm>
        </p:spPr>
        <p:txBody>
          <a:bodyPr>
            <a:normAutofit/>
          </a:bodyPr>
          <a:lstStyle/>
          <a:p>
            <a:r>
              <a:rPr lang="en-US" dirty="0" err="1"/>
              <a:t>Blitt</a:t>
            </a:r>
            <a:r>
              <a:rPr lang="en-US" dirty="0"/>
              <a:t> </a:t>
            </a:r>
            <a:r>
              <a:rPr lang="en-US" dirty="0" err="1"/>
              <a:t>kjent</a:t>
            </a:r>
            <a:r>
              <a:rPr lang="en-US" dirty="0"/>
              <a:t> med </a:t>
            </a:r>
            <a:r>
              <a:rPr lang="en-US" dirty="0" err="1"/>
              <a:t>mennesker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hele </a:t>
            </a:r>
            <a:r>
              <a:rPr lang="en-US" dirty="0" err="1"/>
              <a:t>verden</a:t>
            </a:r>
            <a:r>
              <a:rPr lang="en-US" dirty="0"/>
              <a:t> </a:t>
            </a:r>
          </a:p>
          <a:p>
            <a:r>
              <a:rPr lang="en-US" dirty="0" err="1"/>
              <a:t>Godt</a:t>
            </a:r>
            <a:r>
              <a:rPr lang="en-US" dirty="0"/>
              <a:t> </a:t>
            </a:r>
            <a:r>
              <a:rPr lang="en-US" dirty="0" err="1"/>
              <a:t>læringsutbytte</a:t>
            </a:r>
            <a:r>
              <a:rPr lang="en-US" dirty="0"/>
              <a:t> </a:t>
            </a:r>
          </a:p>
          <a:p>
            <a:r>
              <a:rPr lang="en-US" dirty="0" err="1"/>
              <a:t>Blitt</a:t>
            </a:r>
            <a:r>
              <a:rPr lang="en-US" dirty="0"/>
              <a:t> </a:t>
            </a:r>
            <a:r>
              <a:rPr lang="en-US" dirty="0" err="1"/>
              <a:t>mer</a:t>
            </a:r>
            <a:r>
              <a:rPr lang="en-US" dirty="0"/>
              <a:t> </a:t>
            </a:r>
            <a:r>
              <a:rPr lang="en-US" dirty="0" err="1"/>
              <a:t>selvstendig</a:t>
            </a:r>
            <a:r>
              <a:rPr lang="en-US" dirty="0"/>
              <a:t> </a:t>
            </a:r>
          </a:p>
          <a:p>
            <a:r>
              <a:rPr lang="en-US" dirty="0" err="1"/>
              <a:t>Opplevd</a:t>
            </a:r>
            <a:r>
              <a:rPr lang="en-US" dirty="0"/>
              <a:t> masse </a:t>
            </a:r>
            <a:r>
              <a:rPr lang="en-US" dirty="0" err="1"/>
              <a:t>moro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blitt</a:t>
            </a:r>
            <a:r>
              <a:rPr lang="en-US" dirty="0"/>
              <a:t> </a:t>
            </a:r>
            <a:r>
              <a:rPr lang="en-US" dirty="0" err="1"/>
              <a:t>enda</a:t>
            </a:r>
            <a:r>
              <a:rPr lang="en-US" dirty="0"/>
              <a:t> </a:t>
            </a:r>
            <a:r>
              <a:rPr lang="en-US" dirty="0" err="1"/>
              <a:t>mer</a:t>
            </a:r>
            <a:r>
              <a:rPr lang="en-US" dirty="0"/>
              <a:t> </a:t>
            </a:r>
            <a:r>
              <a:rPr lang="en-US" dirty="0" err="1"/>
              <a:t>anglofil</a:t>
            </a:r>
            <a:r>
              <a:rPr lang="en-US" dirty="0"/>
              <a:t> (!!) </a:t>
            </a:r>
            <a:r>
              <a:rPr lang="en-US" dirty="0" err="1"/>
              <a:t>enn</a:t>
            </a:r>
            <a:r>
              <a:rPr lang="en-US" dirty="0"/>
              <a:t> det </a:t>
            </a:r>
            <a:r>
              <a:rPr lang="en-US" dirty="0" err="1"/>
              <a:t>jeg</a:t>
            </a:r>
            <a:r>
              <a:rPr lang="en-US" dirty="0"/>
              <a:t> </a:t>
            </a:r>
            <a:r>
              <a:rPr lang="en-US" dirty="0" err="1"/>
              <a:t>opprinnelig</a:t>
            </a:r>
            <a:r>
              <a:rPr lang="en-US" dirty="0"/>
              <a:t> var</a:t>
            </a:r>
          </a:p>
          <a:p>
            <a:r>
              <a:rPr lang="en-US" dirty="0" err="1"/>
              <a:t>Fått</a:t>
            </a:r>
            <a:r>
              <a:rPr lang="en-US" dirty="0"/>
              <a:t> </a:t>
            </a:r>
            <a:r>
              <a:rPr lang="en-US" dirty="0" err="1"/>
              <a:t>arbeidserfaring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Storbritannia</a:t>
            </a:r>
            <a:endParaRPr lang="en-US" dirty="0"/>
          </a:p>
          <a:p>
            <a:r>
              <a:rPr lang="en-US" dirty="0" err="1"/>
              <a:t>Krevende</a:t>
            </a:r>
            <a:r>
              <a:rPr lang="en-US" dirty="0"/>
              <a:t> </a:t>
            </a:r>
            <a:r>
              <a:rPr lang="en-US" dirty="0" err="1"/>
              <a:t>år</a:t>
            </a:r>
            <a:r>
              <a:rPr lang="en-US" dirty="0"/>
              <a:t> I </a:t>
            </a:r>
            <a:r>
              <a:rPr lang="en-US" dirty="0" err="1"/>
              <a:t>år</a:t>
            </a:r>
            <a:r>
              <a:rPr lang="en-US" dirty="0"/>
              <a:t>; men </a:t>
            </a:r>
            <a:r>
              <a:rPr lang="en-US" dirty="0" err="1"/>
              <a:t>jeg</a:t>
            </a:r>
            <a:r>
              <a:rPr lang="en-US" dirty="0"/>
              <a:t> har </a:t>
            </a:r>
            <a:r>
              <a:rPr lang="en-US" dirty="0" err="1"/>
              <a:t>vokst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det </a:t>
            </a:r>
          </a:p>
        </p:txBody>
      </p:sp>
    </p:spTree>
    <p:extLst>
      <p:ext uri="{BB962C8B-B14F-4D97-AF65-F5344CB8AC3E}">
        <p14:creationId xmlns:p14="http://schemas.microsoft.com/office/powerpoint/2010/main" val="31003861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8E082-6C6C-FC44-992C-7B8977CFA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806" y="484632"/>
            <a:ext cx="3677264" cy="1609344"/>
          </a:xfrm>
        </p:spPr>
        <p:txBody>
          <a:bodyPr>
            <a:normAutofit/>
          </a:bodyPr>
          <a:lstStyle/>
          <a:p>
            <a:r>
              <a:rPr lang="en-GB" sz="3600"/>
              <a:t>P</a:t>
            </a:r>
            <a:r>
              <a:rPr lang="en-NO" sz="3600"/>
              <a:t>rofesjonelle muligheter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8FFF21-7AA4-E849-B54A-FCEA53885D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99" y="1282703"/>
            <a:ext cx="6912217" cy="430285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94ED79-4E0D-C34F-A0B3-5C176BC0A2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5805" y="2121408"/>
            <a:ext cx="3677263" cy="4092579"/>
          </a:xfrm>
        </p:spPr>
        <p:txBody>
          <a:bodyPr>
            <a:normAutofit/>
          </a:bodyPr>
          <a:lstStyle/>
          <a:p>
            <a:r>
              <a:rPr lang="nb-NO" dirty="0"/>
              <a:t>Yrke og utdanning i Storbritannia er mer dynamisk enn i Norge </a:t>
            </a:r>
          </a:p>
          <a:p>
            <a:r>
              <a:rPr lang="nb-NO" dirty="0"/>
              <a:t>Storbritannia et stort arbeidsmarked </a:t>
            </a:r>
          </a:p>
          <a:p>
            <a:r>
              <a:rPr lang="nb-NO" dirty="0"/>
              <a:t>Utenlandsstudier åpner dører i hele verden </a:t>
            </a:r>
          </a:p>
          <a:p>
            <a:r>
              <a:rPr lang="nb-NO" dirty="0"/>
              <a:t>Norske arbeidsgivere er generelt sett positive til utenlandsstudenter </a:t>
            </a:r>
          </a:p>
          <a:p>
            <a:endParaRPr lang="en-GB" sz="1600" dirty="0"/>
          </a:p>
          <a:p>
            <a:endParaRPr lang="en-NO" sz="1600" dirty="0"/>
          </a:p>
        </p:txBody>
      </p:sp>
    </p:spTree>
    <p:extLst>
      <p:ext uri="{BB962C8B-B14F-4D97-AF65-F5344CB8AC3E}">
        <p14:creationId xmlns:p14="http://schemas.microsoft.com/office/powerpoint/2010/main" val="1464816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40237-9F15-2D46-959C-0FB32300A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28612"/>
            <a:ext cx="4730451" cy="1637730"/>
          </a:xfrm>
        </p:spPr>
        <p:txBody>
          <a:bodyPr>
            <a:normAutofit/>
          </a:bodyPr>
          <a:lstStyle/>
          <a:p>
            <a:r>
              <a:rPr lang="en-GB" sz="4400" dirty="0"/>
              <a:t>D</a:t>
            </a:r>
            <a:r>
              <a:rPr lang="en-NO" sz="4400" dirty="0"/>
              <a:t>et jeg skal snakke om </a:t>
            </a:r>
            <a:r>
              <a:rPr lang="en-GB" sz="4400" dirty="0"/>
              <a:t>I</a:t>
            </a:r>
            <a:r>
              <a:rPr lang="en-NO" sz="4400" dirty="0"/>
              <a:t> dag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A833C5-6E4C-514D-BF52-046C08C2F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486" y="2360140"/>
            <a:ext cx="5457636" cy="4169247"/>
          </a:xfrm>
        </p:spPr>
        <p:txBody>
          <a:bodyPr>
            <a:normAutofit fontScale="92500" lnSpcReduction="20000"/>
          </a:bodyPr>
          <a:lstStyle/>
          <a:p>
            <a:r>
              <a:rPr lang="nb-NO" i="1" dirty="0"/>
              <a:t>Kort om meg og mitt utdanningsløp</a:t>
            </a:r>
          </a:p>
          <a:p>
            <a:endParaRPr lang="nb-NO" i="1" dirty="0"/>
          </a:p>
          <a:p>
            <a:r>
              <a:rPr lang="nb-NO" i="1" dirty="0"/>
              <a:t>Hvorfor utenlandsstudier er viktig </a:t>
            </a:r>
          </a:p>
          <a:p>
            <a:endParaRPr lang="nb-NO" i="1" dirty="0"/>
          </a:p>
          <a:p>
            <a:r>
              <a:rPr lang="nb-NO" i="1" dirty="0"/>
              <a:t>Nøkkeltall fra høyere utdanning i Storbritannia</a:t>
            </a:r>
          </a:p>
          <a:p>
            <a:pPr marL="0" indent="0">
              <a:buNone/>
            </a:pPr>
            <a:endParaRPr lang="nb-NO" i="1" dirty="0"/>
          </a:p>
          <a:p>
            <a:r>
              <a:rPr lang="nb-NO" i="1" dirty="0"/>
              <a:t>Negative versus positive sider ved å studere utenlands </a:t>
            </a:r>
          </a:p>
          <a:p>
            <a:endParaRPr lang="nb-NO" i="1" dirty="0"/>
          </a:p>
          <a:p>
            <a:r>
              <a:rPr lang="nb-NO" i="1" dirty="0"/>
              <a:t>Personlige erfaringer og videre muligheter </a:t>
            </a:r>
          </a:p>
          <a:p>
            <a:endParaRPr lang="nb-NO" i="1" dirty="0"/>
          </a:p>
          <a:p>
            <a:r>
              <a:rPr lang="nb-NO" i="1" dirty="0"/>
              <a:t>Spørsmål og svar </a:t>
            </a:r>
          </a:p>
        </p:txBody>
      </p:sp>
      <p:pic>
        <p:nvPicPr>
          <p:cNvPr id="1026" name="Picture 2" descr="London - England - LSE Globe | Pitt Study Abroad">
            <a:extLst>
              <a:ext uri="{FF2B5EF4-FFF2-40B4-BE49-F238E27FC236}">
                <a16:creationId xmlns:a16="http://schemas.microsoft.com/office/drawing/2014/main" id="{AEE4BBE9-25AC-D941-8251-691A76365D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49" r="6584"/>
          <a:stretch/>
        </p:blipFill>
        <p:spPr bwMode="auto">
          <a:xfrm>
            <a:off x="5913124" y="10"/>
            <a:ext cx="6278877" cy="6857990"/>
          </a:xfrm>
          <a:custGeom>
            <a:avLst/>
            <a:gdLst/>
            <a:ahLst/>
            <a:cxnLst/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484E34F7-E155-426C-A88E-8AEA6CF3F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13123" y="0"/>
            <a:ext cx="6278877" cy="6858000"/>
          </a:xfrm>
          <a:custGeom>
            <a:avLst/>
            <a:gdLst>
              <a:gd name="connsiteX0" fmla="*/ 45571 w 6278877"/>
              <a:gd name="connsiteY0" fmla="*/ 0 h 6858000"/>
              <a:gd name="connsiteX1" fmla="*/ 6278877 w 6278877"/>
              <a:gd name="connsiteY1" fmla="*/ 0 h 6858000"/>
              <a:gd name="connsiteX2" fmla="*/ 6278877 w 6278877"/>
              <a:gd name="connsiteY2" fmla="*/ 6858000 h 6858000"/>
              <a:gd name="connsiteX3" fmla="*/ 3292307 w 6278877"/>
              <a:gd name="connsiteY3" fmla="*/ 6858000 h 6858000"/>
              <a:gd name="connsiteX4" fmla="*/ 3181525 w 6278877"/>
              <a:gd name="connsiteY4" fmla="*/ 6786980 h 6858000"/>
              <a:gd name="connsiteX5" fmla="*/ 0 w 6278877"/>
              <a:gd name="connsiteY5" fmla="*/ 803252 h 6858000"/>
              <a:gd name="connsiteX6" fmla="*/ 37255 w 6278877"/>
              <a:gd name="connsiteY6" fmla="*/ 65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  <a:blipFill dpi="0" rotWithShape="1">
            <a:blip r:embed="rId3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629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62E11DD-B54B-4751-9C17-39DAF9EF4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68EE73-114A-A84E-B7B8-AFAD544ED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280" y="484632"/>
            <a:ext cx="6743844" cy="1609344"/>
          </a:xfrm>
        </p:spPr>
        <p:txBody>
          <a:bodyPr>
            <a:normAutofit/>
          </a:bodyPr>
          <a:lstStyle/>
          <a:p>
            <a:r>
              <a:rPr lang="en-GB" sz="4800"/>
              <a:t>K</a:t>
            </a:r>
            <a:r>
              <a:rPr lang="en-NO" sz="4800"/>
              <a:t>ort om meg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B8D189D-2B27-4FCA-81ED-29C8161A9E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279" y="2121408"/>
            <a:ext cx="6743845" cy="4137466"/>
          </a:xfrm>
        </p:spPr>
        <p:txBody>
          <a:bodyPr>
            <a:normAutofit/>
          </a:bodyPr>
          <a:lstStyle/>
          <a:p>
            <a:r>
              <a:rPr lang="nb-NO" i="1" dirty="0"/>
              <a:t>Født og oppvokst i Moss</a:t>
            </a:r>
          </a:p>
          <a:p>
            <a:endParaRPr lang="nb-NO" i="1" dirty="0"/>
          </a:p>
          <a:p>
            <a:r>
              <a:rPr lang="nb-NO" i="1" dirty="0"/>
              <a:t>Alltid hatt interesse for historie og politikk </a:t>
            </a:r>
          </a:p>
          <a:p>
            <a:endParaRPr lang="nb-NO" i="1" dirty="0"/>
          </a:p>
          <a:p>
            <a:r>
              <a:rPr lang="nb-NO" i="1" dirty="0"/>
              <a:t>Tok artium på Kirkeparken i 2015</a:t>
            </a:r>
          </a:p>
          <a:p>
            <a:endParaRPr lang="nb-NO" i="1" dirty="0"/>
          </a:p>
          <a:p>
            <a:r>
              <a:rPr lang="nb-NO" i="1" dirty="0"/>
              <a:t>Et friår hvor jeg jobbet i Ukraina og Spania</a:t>
            </a:r>
          </a:p>
          <a:p>
            <a:endParaRPr lang="nb-NO" i="1" dirty="0"/>
          </a:p>
          <a:p>
            <a:r>
              <a:rPr lang="nb-NO" i="1" dirty="0"/>
              <a:t>Hadde allerede på VGS bestemt meg for å studere utenlands</a:t>
            </a:r>
          </a:p>
        </p:txBody>
      </p:sp>
      <p:pic>
        <p:nvPicPr>
          <p:cNvPr id="5" name="Content Placeholder 4" descr="Two people posing for a picture&#10;&#10;Description automatically generated with low confidence">
            <a:extLst>
              <a:ext uri="{FF2B5EF4-FFF2-40B4-BE49-F238E27FC236}">
                <a16:creationId xmlns:a16="http://schemas.microsoft.com/office/drawing/2014/main" id="{61F1128A-4956-7C46-895A-20AE3D0418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675" b="5984"/>
          <a:stretch/>
        </p:blipFill>
        <p:spPr>
          <a:xfrm rot="5400000">
            <a:off x="6439637" y="1105637"/>
            <a:ext cx="6858000" cy="464672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55DE4E1-F219-45A4-96D9-9A86D0E4D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601C3FF-4A5D-437C-B3DB-A53B99D308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1B1BDC9-B583-4F65-8FE9-E2CBE71D93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5128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BBE04-B205-9041-ABDC-9C3995717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712" y="685800"/>
            <a:ext cx="4730451" cy="1637730"/>
          </a:xfrm>
        </p:spPr>
        <p:txBody>
          <a:bodyPr>
            <a:normAutofit/>
          </a:bodyPr>
          <a:lstStyle/>
          <a:p>
            <a:r>
              <a:rPr lang="en-GB" sz="4400" dirty="0"/>
              <a:t>B</a:t>
            </a:r>
            <a:r>
              <a:rPr lang="en-NO" sz="4400" dirty="0"/>
              <a:t>achelorgrad på kcl;</a:t>
            </a:r>
            <a:br>
              <a:rPr lang="en-NO" sz="4400" dirty="0"/>
            </a:br>
            <a:r>
              <a:rPr lang="en-NO" sz="4400" dirty="0"/>
              <a:t>BA History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D7A3BB-F6C2-E74A-A42F-ED9721EF0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578608"/>
            <a:ext cx="4730451" cy="3593592"/>
          </a:xfrm>
        </p:spPr>
        <p:txBody>
          <a:bodyPr>
            <a:normAutofit/>
          </a:bodyPr>
          <a:lstStyle/>
          <a:p>
            <a:r>
              <a:rPr lang="en-GB" i="1" dirty="0"/>
              <a:t>S</a:t>
            </a:r>
            <a:r>
              <a:rPr lang="en-NO" i="1" dirty="0"/>
              <a:t>øknadsprosessen</a:t>
            </a:r>
            <a:r>
              <a:rPr lang="en-GB" i="1" dirty="0"/>
              <a:t> </a:t>
            </a:r>
            <a:r>
              <a:rPr lang="en-GB" i="1" dirty="0" err="1"/>
              <a:t>og</a:t>
            </a:r>
            <a:r>
              <a:rPr lang="en-GB" i="1" dirty="0"/>
              <a:t> b</a:t>
            </a:r>
            <a:r>
              <a:rPr lang="en-NO" i="1" dirty="0"/>
              <a:t>olig </a:t>
            </a:r>
          </a:p>
          <a:p>
            <a:endParaRPr lang="en-NO" i="1" dirty="0"/>
          </a:p>
          <a:p>
            <a:r>
              <a:rPr lang="en-GB" i="1" dirty="0"/>
              <a:t>I</a:t>
            </a:r>
            <a:r>
              <a:rPr lang="en-NO" i="1" dirty="0"/>
              <a:t>ntegrering og elevmasse</a:t>
            </a:r>
          </a:p>
          <a:p>
            <a:endParaRPr lang="en-NO" i="1" dirty="0"/>
          </a:p>
          <a:p>
            <a:r>
              <a:rPr lang="en-GB" i="1" dirty="0" err="1"/>
              <a:t>Skolehverdagen</a:t>
            </a:r>
            <a:r>
              <a:rPr lang="en-GB" i="1" dirty="0"/>
              <a:t>; </a:t>
            </a:r>
            <a:r>
              <a:rPr lang="en-GB" i="1" dirty="0" err="1"/>
              <a:t>hva</a:t>
            </a:r>
            <a:r>
              <a:rPr lang="en-GB" i="1" dirty="0"/>
              <a:t> </a:t>
            </a:r>
            <a:r>
              <a:rPr lang="en-GB" i="1" dirty="0" err="1"/>
              <a:t>som</a:t>
            </a:r>
            <a:r>
              <a:rPr lang="en-GB" i="1" dirty="0"/>
              <a:t> er </a:t>
            </a:r>
            <a:r>
              <a:rPr lang="en-GB" i="1" dirty="0" err="1"/>
              <a:t>forskjellig</a:t>
            </a:r>
            <a:r>
              <a:rPr lang="en-GB" i="1" dirty="0"/>
              <a:t> </a:t>
            </a:r>
            <a:r>
              <a:rPr lang="en-GB" i="1" dirty="0" err="1"/>
              <a:t>fra</a:t>
            </a:r>
            <a:r>
              <a:rPr lang="en-GB" i="1" dirty="0"/>
              <a:t> Norge   </a:t>
            </a:r>
          </a:p>
          <a:p>
            <a:endParaRPr lang="en-GB" i="1" dirty="0"/>
          </a:p>
          <a:p>
            <a:r>
              <a:rPr lang="en-GB" i="1" dirty="0" err="1"/>
              <a:t>Karaktersystemet</a:t>
            </a:r>
            <a:r>
              <a:rPr lang="en-GB" i="1" dirty="0"/>
              <a:t> </a:t>
            </a:r>
            <a:r>
              <a:rPr lang="en-GB" i="1" dirty="0" err="1"/>
              <a:t>og</a:t>
            </a:r>
            <a:r>
              <a:rPr lang="en-GB" i="1" dirty="0"/>
              <a:t> </a:t>
            </a:r>
            <a:r>
              <a:rPr lang="en-GB" i="1" dirty="0" err="1"/>
              <a:t>forskjellen</a:t>
            </a:r>
            <a:r>
              <a:rPr lang="en-GB" i="1" dirty="0"/>
              <a:t> </a:t>
            </a:r>
            <a:r>
              <a:rPr lang="en-GB" i="1" dirty="0" err="1"/>
              <a:t>på</a:t>
            </a:r>
            <a:r>
              <a:rPr lang="en-GB" i="1" dirty="0"/>
              <a:t> de </a:t>
            </a:r>
            <a:r>
              <a:rPr lang="en-GB" i="1" dirty="0" err="1"/>
              <a:t>tre</a:t>
            </a:r>
            <a:r>
              <a:rPr lang="en-GB" i="1" dirty="0"/>
              <a:t> </a:t>
            </a:r>
            <a:r>
              <a:rPr lang="en-GB" i="1" dirty="0" err="1"/>
              <a:t>årene</a:t>
            </a:r>
            <a:r>
              <a:rPr lang="en-GB" i="1" dirty="0"/>
              <a:t> </a:t>
            </a:r>
            <a:endParaRPr lang="en-NO" i="1" dirty="0"/>
          </a:p>
        </p:txBody>
      </p:sp>
      <p:pic>
        <p:nvPicPr>
          <p:cNvPr id="2050" name="Picture 2" descr="100 years of Portuguese studies at Kings College London">
            <a:extLst>
              <a:ext uri="{FF2B5EF4-FFF2-40B4-BE49-F238E27FC236}">
                <a16:creationId xmlns:a16="http://schemas.microsoft.com/office/drawing/2014/main" id="{F0A7CC29-696B-1846-B1FB-E0C7CDE882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6" r="23520" b="-1"/>
          <a:stretch/>
        </p:blipFill>
        <p:spPr bwMode="auto">
          <a:xfrm>
            <a:off x="5913124" y="10"/>
            <a:ext cx="6278877" cy="6857990"/>
          </a:xfrm>
          <a:custGeom>
            <a:avLst/>
            <a:gdLst/>
            <a:ahLst/>
            <a:cxnLst/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484E34F7-E155-426C-A88E-8AEA6CF3F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13123" y="0"/>
            <a:ext cx="6278877" cy="6858000"/>
          </a:xfrm>
          <a:custGeom>
            <a:avLst/>
            <a:gdLst>
              <a:gd name="connsiteX0" fmla="*/ 45571 w 6278877"/>
              <a:gd name="connsiteY0" fmla="*/ 0 h 6858000"/>
              <a:gd name="connsiteX1" fmla="*/ 6278877 w 6278877"/>
              <a:gd name="connsiteY1" fmla="*/ 0 h 6858000"/>
              <a:gd name="connsiteX2" fmla="*/ 6278877 w 6278877"/>
              <a:gd name="connsiteY2" fmla="*/ 6858000 h 6858000"/>
              <a:gd name="connsiteX3" fmla="*/ 3292307 w 6278877"/>
              <a:gd name="connsiteY3" fmla="*/ 6858000 h 6858000"/>
              <a:gd name="connsiteX4" fmla="*/ 3181525 w 6278877"/>
              <a:gd name="connsiteY4" fmla="*/ 6786980 h 6858000"/>
              <a:gd name="connsiteX5" fmla="*/ 0 w 6278877"/>
              <a:gd name="connsiteY5" fmla="*/ 803252 h 6858000"/>
              <a:gd name="connsiteX6" fmla="*/ 37255 w 6278877"/>
              <a:gd name="connsiteY6" fmla="*/ 65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  <a:blipFill dpi="0" rotWithShape="1">
            <a:blip r:embed="rId3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2299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A7A38-2214-5741-AD64-063E76813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145" y="685800"/>
            <a:ext cx="4730451" cy="1725610"/>
          </a:xfrm>
        </p:spPr>
        <p:txBody>
          <a:bodyPr>
            <a:normAutofit fontScale="90000"/>
          </a:bodyPr>
          <a:lstStyle/>
          <a:p>
            <a:r>
              <a:rPr lang="en-GB" sz="4400" dirty="0"/>
              <a:t>M</a:t>
            </a:r>
            <a:r>
              <a:rPr lang="en-NO" sz="4400" dirty="0"/>
              <a:t>astergrad på lse;</a:t>
            </a:r>
            <a:br>
              <a:rPr lang="en-NO" sz="4400" dirty="0"/>
            </a:br>
            <a:r>
              <a:rPr lang="en-NO" sz="4400" dirty="0"/>
              <a:t>MA political economy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A8388D-077F-0748-B266-8CEE451CE2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578608"/>
            <a:ext cx="4730451" cy="3593592"/>
          </a:xfrm>
        </p:spPr>
        <p:txBody>
          <a:bodyPr>
            <a:normAutofit/>
          </a:bodyPr>
          <a:lstStyle/>
          <a:p>
            <a:r>
              <a:rPr lang="en-GB" i="1" dirty="0"/>
              <a:t>S</a:t>
            </a:r>
            <a:r>
              <a:rPr lang="en-NO" i="1" dirty="0"/>
              <a:t>øknadsprosessen</a:t>
            </a:r>
            <a:r>
              <a:rPr lang="en-GB" i="1" dirty="0"/>
              <a:t> </a:t>
            </a:r>
            <a:r>
              <a:rPr lang="en-GB" i="1" dirty="0" err="1"/>
              <a:t>og</a:t>
            </a:r>
            <a:r>
              <a:rPr lang="en-GB" i="1" dirty="0"/>
              <a:t> b</a:t>
            </a:r>
            <a:r>
              <a:rPr lang="en-NO" i="1" dirty="0"/>
              <a:t>olig</a:t>
            </a:r>
          </a:p>
          <a:p>
            <a:endParaRPr lang="en-NO" i="1" dirty="0"/>
          </a:p>
          <a:p>
            <a:r>
              <a:rPr lang="en-NO" i="1" dirty="0"/>
              <a:t>Et annerledes år, men samtidig godt tilrettelagt   </a:t>
            </a:r>
          </a:p>
          <a:p>
            <a:endParaRPr lang="en-NO" i="1" dirty="0"/>
          </a:p>
          <a:p>
            <a:r>
              <a:rPr lang="nb-NO" i="1" dirty="0"/>
              <a:t>Tverrfaglig tilnærming </a:t>
            </a:r>
            <a:endParaRPr lang="en-NO" i="1" dirty="0"/>
          </a:p>
          <a:p>
            <a:endParaRPr lang="en-NO" i="1" dirty="0"/>
          </a:p>
          <a:p>
            <a:r>
              <a:rPr lang="en-NO" i="1" dirty="0"/>
              <a:t>Spesialisering </a:t>
            </a:r>
            <a:r>
              <a:rPr lang="en-GB" i="1" dirty="0" err="1"/>
              <a:t>innenfor</a:t>
            </a:r>
            <a:r>
              <a:rPr lang="en-GB" i="1" dirty="0"/>
              <a:t> </a:t>
            </a:r>
            <a:r>
              <a:rPr lang="en-GB" i="1" dirty="0" err="1"/>
              <a:t>en</a:t>
            </a:r>
            <a:r>
              <a:rPr lang="en-GB" i="1" dirty="0"/>
              <a:t> </a:t>
            </a:r>
            <a:r>
              <a:rPr lang="en-GB" i="1" dirty="0" err="1"/>
              <a:t>annen</a:t>
            </a:r>
            <a:r>
              <a:rPr lang="en-GB" i="1" dirty="0"/>
              <a:t> </a:t>
            </a:r>
            <a:r>
              <a:rPr lang="en-GB" i="1" dirty="0" err="1"/>
              <a:t>retning</a:t>
            </a:r>
            <a:r>
              <a:rPr lang="en-GB" i="1" dirty="0"/>
              <a:t> </a:t>
            </a:r>
            <a:r>
              <a:rPr lang="en-GB" i="1" dirty="0" err="1"/>
              <a:t>og</a:t>
            </a:r>
            <a:r>
              <a:rPr lang="en-GB" i="1" dirty="0"/>
              <a:t> </a:t>
            </a:r>
            <a:r>
              <a:rPr lang="en-GB" i="1" dirty="0" err="1"/>
              <a:t>internasjonalt</a:t>
            </a:r>
            <a:r>
              <a:rPr lang="en-GB" i="1" dirty="0"/>
              <a:t> </a:t>
            </a:r>
            <a:r>
              <a:rPr lang="en-GB" i="1" dirty="0" err="1"/>
              <a:t>miljø</a:t>
            </a:r>
            <a:r>
              <a:rPr lang="en-GB" i="1" dirty="0"/>
              <a:t> </a:t>
            </a:r>
            <a:endParaRPr lang="en-NO" i="1" dirty="0"/>
          </a:p>
        </p:txBody>
      </p:sp>
      <p:pic>
        <p:nvPicPr>
          <p:cNvPr id="3074" name="Picture 2" descr="Admission in London School of Economics (LSE) led programmes in India, Last  Date">
            <a:extLst>
              <a:ext uri="{FF2B5EF4-FFF2-40B4-BE49-F238E27FC236}">
                <a16:creationId xmlns:a16="http://schemas.microsoft.com/office/drawing/2014/main" id="{CCC1CE29-483C-E947-88AC-E8B3306C9A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8" r="11978" b="-1"/>
          <a:stretch/>
        </p:blipFill>
        <p:spPr bwMode="auto">
          <a:xfrm>
            <a:off x="5913124" y="10"/>
            <a:ext cx="6278877" cy="6857990"/>
          </a:xfrm>
          <a:custGeom>
            <a:avLst/>
            <a:gdLst/>
            <a:ahLst/>
            <a:cxnLst/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484E34F7-E155-426C-A88E-8AEA6CF3F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13123" y="0"/>
            <a:ext cx="6278877" cy="6858000"/>
          </a:xfrm>
          <a:custGeom>
            <a:avLst/>
            <a:gdLst>
              <a:gd name="connsiteX0" fmla="*/ 45571 w 6278877"/>
              <a:gd name="connsiteY0" fmla="*/ 0 h 6858000"/>
              <a:gd name="connsiteX1" fmla="*/ 6278877 w 6278877"/>
              <a:gd name="connsiteY1" fmla="*/ 0 h 6858000"/>
              <a:gd name="connsiteX2" fmla="*/ 6278877 w 6278877"/>
              <a:gd name="connsiteY2" fmla="*/ 6858000 h 6858000"/>
              <a:gd name="connsiteX3" fmla="*/ 3292307 w 6278877"/>
              <a:gd name="connsiteY3" fmla="*/ 6858000 h 6858000"/>
              <a:gd name="connsiteX4" fmla="*/ 3181525 w 6278877"/>
              <a:gd name="connsiteY4" fmla="*/ 6786980 h 6858000"/>
              <a:gd name="connsiteX5" fmla="*/ 0 w 6278877"/>
              <a:gd name="connsiteY5" fmla="*/ 803252 h 6858000"/>
              <a:gd name="connsiteX6" fmla="*/ 37255 w 6278877"/>
              <a:gd name="connsiteY6" fmla="*/ 65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  <a:blipFill dpi="0" rotWithShape="1">
            <a:blip r:embed="rId3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4053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3964958D-AF5D-4863-B5FB-83F6B8CB1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4" y="0"/>
            <a:ext cx="12188656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230505-5849-DB46-A635-6C509B1A1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5896" y="442990"/>
            <a:ext cx="6730277" cy="1609344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n-GB" sz="4800" dirty="0" err="1"/>
              <a:t>Årsaker</a:t>
            </a:r>
            <a:r>
              <a:rPr lang="en-GB" sz="4800" dirty="0"/>
              <a:t> </a:t>
            </a:r>
            <a:r>
              <a:rPr lang="en-GB" sz="4800" dirty="0" err="1"/>
              <a:t>til</a:t>
            </a:r>
            <a:r>
              <a:rPr lang="en-GB" sz="4800" dirty="0"/>
              <a:t> at </a:t>
            </a:r>
            <a:r>
              <a:rPr lang="en-NO" sz="4800" dirty="0"/>
              <a:t> utenlandsstudier er viktig </a:t>
            </a:r>
          </a:p>
        </p:txBody>
      </p:sp>
      <p:pic>
        <p:nvPicPr>
          <p:cNvPr id="5" name="Picture 4" descr="A group of people taking a selfie&#10;&#10;Description automatically generated with medium confidence">
            <a:extLst>
              <a:ext uri="{FF2B5EF4-FFF2-40B4-BE49-F238E27FC236}">
                <a16:creationId xmlns:a16="http://schemas.microsoft.com/office/drawing/2014/main" id="{8F26FC18-FFCC-654C-9FFC-B11A43B53F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" b="16982"/>
          <a:stretch/>
        </p:blipFill>
        <p:spPr>
          <a:xfrm>
            <a:off x="3344" y="10"/>
            <a:ext cx="4646726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E2A848-4763-F24E-8F39-8BEC3168E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4350" y="2303547"/>
            <a:ext cx="5001794" cy="4050792"/>
          </a:xfrm>
        </p:spPr>
        <p:txBody>
          <a:bodyPr>
            <a:normAutofit/>
          </a:bodyPr>
          <a:lstStyle/>
          <a:p>
            <a:r>
              <a:rPr lang="nb-NO" i="1" dirty="0"/>
              <a:t>Bestemt politikk fra regjeringen; gode ordninger og incentiver </a:t>
            </a:r>
          </a:p>
          <a:p>
            <a:endParaRPr lang="nb-NO" i="1" dirty="0"/>
          </a:p>
          <a:p>
            <a:r>
              <a:rPr lang="nb-NO" i="1" dirty="0"/>
              <a:t>Internasjonalisering; språklig, kulturelt og karrieremessig </a:t>
            </a:r>
          </a:p>
          <a:p>
            <a:endParaRPr lang="nb-NO" i="1" dirty="0"/>
          </a:p>
          <a:p>
            <a:r>
              <a:rPr lang="nb-NO" i="1" dirty="0"/>
              <a:t>«Å hoppe ut i det» - nytt land, ny by og møte mennesker med andre oppfatninger </a:t>
            </a:r>
          </a:p>
          <a:p>
            <a:endParaRPr lang="nb-NO" i="1" dirty="0"/>
          </a:p>
          <a:p>
            <a:r>
              <a:rPr lang="nb-NO" i="1" dirty="0"/>
              <a:t>Norge og verden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1002ACD-3B0C-4885-8754-8A00E926FE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F0313CD-4196-4456-A70D-5EE2B995BA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0DE0B32-9EE8-4975-AD48-3855B0A82A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89296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AF35CD-DA30-4E34-B0F3-32C27766DA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6310" y="0"/>
            <a:ext cx="435568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7698D6-BC99-7549-A42F-58EE4738A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6350" y="484632"/>
            <a:ext cx="3544035" cy="1609344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GB" sz="3200" dirty="0"/>
              <a:t>A</a:t>
            </a:r>
            <a:r>
              <a:rPr lang="en-NO" sz="3200" dirty="0"/>
              <a:t>ndel studenter </a:t>
            </a:r>
            <a:r>
              <a:rPr lang="en-GB" sz="3200" dirty="0"/>
              <a:t>I</a:t>
            </a:r>
            <a:r>
              <a:rPr lang="en-NO" sz="3200" dirty="0"/>
              <a:t> utlandet for OECD-land </a:t>
            </a:r>
            <a:r>
              <a:rPr lang="en-GB" sz="3200" dirty="0"/>
              <a:t>I</a:t>
            </a:r>
            <a:r>
              <a:rPr lang="en-NO" sz="3200" dirty="0"/>
              <a:t> 2013/14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3D4BDC-4029-C544-B112-CCFFE40865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4080" y="640080"/>
            <a:ext cx="5602106" cy="558810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853B10-13D3-B04B-967B-903C9DDFE8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6351" y="2298356"/>
            <a:ext cx="3544034" cy="3873843"/>
          </a:xfrm>
        </p:spPr>
        <p:txBody>
          <a:bodyPr>
            <a:normAutofit lnSpcReduction="10000"/>
          </a:bodyPr>
          <a:lstStyle/>
          <a:p>
            <a:r>
              <a:rPr lang="nb-NO" dirty="0"/>
              <a:t>Mindre land har generelt flere utenlandsstudenter </a:t>
            </a:r>
          </a:p>
          <a:p>
            <a:r>
              <a:rPr lang="nb-NO" dirty="0"/>
              <a:t>Storbritannia har tradisjonelt sett vært mest populært </a:t>
            </a:r>
          </a:p>
          <a:p>
            <a:r>
              <a:rPr lang="nb-NO" dirty="0"/>
              <a:t>Danmark på andre plass, mens USA er som regel på tredje plass</a:t>
            </a:r>
          </a:p>
          <a:p>
            <a:r>
              <a:rPr lang="nb-NO" dirty="0"/>
              <a:t>Australia har blitt mer og mer populært</a:t>
            </a:r>
          </a:p>
          <a:p>
            <a:r>
              <a:rPr lang="nb-NO" dirty="0"/>
              <a:t>Sentral- og Øst-Europa i økende grad for odontologi og medisin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CFC42DC-2C46-47C4-BC61-530557385D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4B91A37-AA1F-4966-8ACF-93023547DA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7B17AC5-0931-432F-9A4A-DDCFAA010A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14716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E009DD9B-5EE2-4C0D-8B2B-351C8C102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720DB99-7745-4E75-9D96-AAB6D55C5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464119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D68803C4-E159-4360-B7BB-74205C8F7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601952"/>
            <a:ext cx="10222992" cy="1385874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504B0465-3B07-49BF-BEA7-D81476246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2038655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78F4BC-B9A8-4940-891A-791B9F6A2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GB" dirty="0"/>
              <a:t>U</a:t>
            </a:r>
            <a:r>
              <a:rPr lang="en-NO" dirty="0"/>
              <a:t>niversitetssektoren </a:t>
            </a:r>
            <a:r>
              <a:rPr lang="en-GB" dirty="0"/>
              <a:t>I</a:t>
            </a:r>
            <a:r>
              <a:rPr lang="en-NO" dirty="0"/>
              <a:t> storbritannia</a:t>
            </a:r>
          </a:p>
        </p:txBody>
      </p:sp>
      <p:pic>
        <p:nvPicPr>
          <p:cNvPr id="4098" name="Picture 2" descr="london-map - HELOA">
            <a:extLst>
              <a:ext uri="{FF2B5EF4-FFF2-40B4-BE49-F238E27FC236}">
                <a16:creationId xmlns:a16="http://schemas.microsoft.com/office/drawing/2014/main" id="{2F5AFF8E-7F12-2F40-AE01-91E1311146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12" b="2"/>
          <a:stretch/>
        </p:blipFill>
        <p:spPr bwMode="auto">
          <a:xfrm>
            <a:off x="1007196" y="2265037"/>
            <a:ext cx="5088800" cy="3907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3289CB-260F-C449-8782-5406FCEFCA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6216" y="2320412"/>
            <a:ext cx="4632031" cy="3851787"/>
          </a:xfrm>
        </p:spPr>
        <p:txBody>
          <a:bodyPr anchor="ctr">
            <a:normAutofit/>
          </a:bodyPr>
          <a:lstStyle/>
          <a:p>
            <a:r>
              <a:rPr lang="en-NO" dirty="0"/>
              <a:t>Totalt 165 universiteter og høyskoler </a:t>
            </a:r>
          </a:p>
          <a:p>
            <a:r>
              <a:rPr lang="en-NO" dirty="0"/>
              <a:t>2.38 millioner studenter; </a:t>
            </a:r>
            <a:r>
              <a:rPr lang="en-GB" dirty="0"/>
              <a:t>from the EU: 0.14 million,  from non-EU countries: 0.34 million</a:t>
            </a:r>
            <a:endParaRPr lang="en-NO" dirty="0"/>
          </a:p>
          <a:p>
            <a:r>
              <a:rPr lang="en-GB" dirty="0"/>
              <a:t>£38.2 </a:t>
            </a:r>
            <a:r>
              <a:rPr lang="en-GB" dirty="0" err="1"/>
              <a:t>milliarder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inntekter</a:t>
            </a:r>
            <a:r>
              <a:rPr lang="en-GB" dirty="0"/>
              <a:t> </a:t>
            </a:r>
          </a:p>
          <a:p>
            <a:r>
              <a:rPr lang="en-GB" dirty="0"/>
              <a:t>Vital del </a:t>
            </a:r>
            <a:r>
              <a:rPr lang="en-GB" dirty="0" err="1"/>
              <a:t>av</a:t>
            </a:r>
            <a:r>
              <a:rPr lang="en-GB" dirty="0"/>
              <a:t> </a:t>
            </a:r>
            <a:r>
              <a:rPr lang="en-GB" dirty="0" err="1"/>
              <a:t>britisk</a:t>
            </a:r>
            <a:r>
              <a:rPr lang="en-GB" dirty="0"/>
              <a:t> </a:t>
            </a:r>
            <a:r>
              <a:rPr lang="en-GB" dirty="0" err="1"/>
              <a:t>økonomi</a:t>
            </a:r>
            <a:r>
              <a:rPr lang="en-GB" dirty="0"/>
              <a:t> </a:t>
            </a:r>
          </a:p>
          <a:p>
            <a:r>
              <a:rPr lang="en-GB" dirty="0" err="1"/>
              <a:t>Kilde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“soft power” </a:t>
            </a:r>
          </a:p>
          <a:p>
            <a:pPr marL="0" indent="0">
              <a:buNone/>
            </a:pPr>
            <a:endParaRPr lang="en-GB" sz="1700" dirty="0"/>
          </a:p>
          <a:p>
            <a:pPr marL="0" indent="0">
              <a:buNone/>
            </a:pPr>
            <a:r>
              <a:rPr lang="en-GB" sz="1200" dirty="0" err="1"/>
              <a:t>Kilde</a:t>
            </a:r>
            <a:r>
              <a:rPr lang="en-GB" sz="1200" dirty="0"/>
              <a:t>: https://</a:t>
            </a:r>
            <a:r>
              <a:rPr lang="en-GB" sz="1200" dirty="0" err="1"/>
              <a:t>www.universitiesuk.ac.uk</a:t>
            </a:r>
            <a:r>
              <a:rPr lang="en-GB" sz="1200" dirty="0"/>
              <a:t>/facts-and-stats/Pages/higher-education-</a:t>
            </a:r>
            <a:r>
              <a:rPr lang="en-GB" sz="1200" dirty="0" err="1"/>
              <a:t>data.aspx</a:t>
            </a:r>
            <a:endParaRPr lang="en-NO" sz="1200" dirty="0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49B7FFA5-14CB-4A4F-9BCC-CA3AA5D9D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04E48745-7512-4EC2-9E20-9092D121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31683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9FED7-29BD-964C-8764-C8268F966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positive</a:t>
            </a:r>
            <a:r>
              <a:rPr lang="en-NO" dirty="0"/>
              <a:t> versus negative sider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6ACB0E-5DB0-484E-94D4-4E9178816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4317698" cy="405079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NO" b="1" dirty="0"/>
              <a:t>Positive:</a:t>
            </a:r>
          </a:p>
          <a:p>
            <a:r>
              <a:rPr lang="en-NO" dirty="0"/>
              <a:t>Det åpenbare: Språk, utvide horisonten, karrieremuligheter og bli mer selvstendig</a:t>
            </a:r>
          </a:p>
          <a:p>
            <a:r>
              <a:rPr lang="en-NO" dirty="0"/>
              <a:t>Utmerkede institusjoner og fagmiljøer</a:t>
            </a:r>
          </a:p>
          <a:p>
            <a:endParaRPr lang="en-NO" dirty="0"/>
          </a:p>
          <a:p>
            <a:pPr marL="0" indent="0">
              <a:buNone/>
            </a:pPr>
            <a:r>
              <a:rPr lang="en-NO" b="1" dirty="0"/>
              <a:t>N</a:t>
            </a:r>
            <a:r>
              <a:rPr lang="en-GB" b="1" dirty="0"/>
              <a:t>e</a:t>
            </a:r>
            <a:r>
              <a:rPr lang="en-NO" b="1" dirty="0"/>
              <a:t>gative: </a:t>
            </a:r>
          </a:p>
          <a:p>
            <a:r>
              <a:rPr lang="en-GB" dirty="0" err="1"/>
              <a:t>Kostnader</a:t>
            </a:r>
            <a:r>
              <a:rPr lang="en-GB" dirty="0"/>
              <a:t>, </a:t>
            </a:r>
            <a:r>
              <a:rPr lang="en-GB" dirty="0" err="1"/>
              <a:t>bolig</a:t>
            </a:r>
            <a:r>
              <a:rPr lang="en-GB" dirty="0"/>
              <a:t>, </a:t>
            </a:r>
            <a:r>
              <a:rPr lang="en-GB" dirty="0" err="1"/>
              <a:t>usikkerhet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koronatiden</a:t>
            </a:r>
            <a:r>
              <a:rPr lang="en-GB" dirty="0"/>
              <a:t>, </a:t>
            </a:r>
            <a:r>
              <a:rPr lang="en-GB" dirty="0" err="1"/>
              <a:t>vanskeligere</a:t>
            </a:r>
            <a:r>
              <a:rPr lang="en-GB" dirty="0"/>
              <a:t>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reversere</a:t>
            </a:r>
            <a:r>
              <a:rPr lang="en-GB" dirty="0"/>
              <a:t> </a:t>
            </a:r>
            <a:r>
              <a:rPr lang="en-GB" dirty="0" err="1"/>
              <a:t>valg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noen</a:t>
            </a:r>
            <a:r>
              <a:rPr lang="en-GB" dirty="0"/>
              <a:t> studier </a:t>
            </a:r>
            <a:r>
              <a:rPr lang="en-GB" dirty="0" err="1"/>
              <a:t>trenger</a:t>
            </a:r>
            <a:r>
              <a:rPr lang="en-GB" dirty="0"/>
              <a:t> </a:t>
            </a:r>
            <a:r>
              <a:rPr lang="en-GB" dirty="0" err="1"/>
              <a:t>godkjennelse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Norge</a:t>
            </a:r>
            <a:endParaRPr lang="en-NO" dirty="0"/>
          </a:p>
        </p:txBody>
      </p:sp>
      <p:pic>
        <p:nvPicPr>
          <p:cNvPr id="7" name="Picture 6" descr="A picture containing ground, curb&#10;&#10;Description automatically generated">
            <a:extLst>
              <a:ext uri="{FF2B5EF4-FFF2-40B4-BE49-F238E27FC236}">
                <a16:creationId xmlns:a16="http://schemas.microsoft.com/office/drawing/2014/main" id="{12C57E2E-8358-2C48-B8D9-938D0811E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70126">
            <a:off x="7975645" y="2000535"/>
            <a:ext cx="2278571" cy="4050792"/>
          </a:xfrm>
          <a:prstGeom prst="rect">
            <a:avLst/>
          </a:prstGeom>
        </p:spPr>
      </p:pic>
      <p:pic>
        <p:nvPicPr>
          <p:cNvPr id="11" name="Picture 10" descr="A person looking out a window&#10;&#10;Description automatically generated">
            <a:extLst>
              <a:ext uri="{FF2B5EF4-FFF2-40B4-BE49-F238E27FC236}">
                <a16:creationId xmlns:a16="http://schemas.microsoft.com/office/drawing/2014/main" id="{F7888282-2CA6-1448-8E46-A5582024DF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85868">
            <a:off x="5819756" y="1982469"/>
            <a:ext cx="2563713" cy="455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44475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589</TotalTime>
  <Words>432</Words>
  <Application>Microsoft Office PowerPoint</Application>
  <PresentationFormat>Widescreen</PresentationFormat>
  <Paragraphs>81</Paragraphs>
  <Slides>11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11</vt:i4>
      </vt:variant>
    </vt:vector>
  </HeadingPairs>
  <TitlesOfParts>
    <vt:vector size="17" baseType="lpstr">
      <vt:lpstr>Calibri</vt:lpstr>
      <vt:lpstr>Rockwell</vt:lpstr>
      <vt:lpstr>Rockwell Condensed</vt:lpstr>
      <vt:lpstr>Rockwell Extra Bold</vt:lpstr>
      <vt:lpstr>Wingdings</vt:lpstr>
      <vt:lpstr>Wood Type</vt:lpstr>
      <vt:lpstr>Erfaringer fra en  utenlandsstudent</vt:lpstr>
      <vt:lpstr>Det jeg skal snakke om I dag</vt:lpstr>
      <vt:lpstr>Kort om meg </vt:lpstr>
      <vt:lpstr>Bachelorgrad på kcl; BA History  </vt:lpstr>
      <vt:lpstr>Mastergrad på lse; MA political economy</vt:lpstr>
      <vt:lpstr>Årsaker til at  utenlandsstudier er viktig </vt:lpstr>
      <vt:lpstr>Andel studenter I utlandet for OECD-land I 2013/14</vt:lpstr>
      <vt:lpstr>Universitetssektoren I storbritannia</vt:lpstr>
      <vt:lpstr>positive versus negative sider </vt:lpstr>
      <vt:lpstr>Personlige erfaringer </vt:lpstr>
      <vt:lpstr>Profesjonelle muligheter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Erfaringer fra en  utenlandsstudent</dc:title>
  <dc:creator>Peder Wehn</dc:creator>
  <cp:lastModifiedBy>Marianne Been</cp:lastModifiedBy>
  <cp:revision>6</cp:revision>
  <dcterms:created xsi:type="dcterms:W3CDTF">2021-01-11T09:56:55Z</dcterms:created>
  <dcterms:modified xsi:type="dcterms:W3CDTF">2021-01-13T13:06:10Z</dcterms:modified>
</cp:coreProperties>
</file>