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4" r:id="rId3"/>
    <p:sldId id="272" r:id="rId4"/>
    <p:sldId id="288" r:id="rId5"/>
    <p:sldId id="294" r:id="rId6"/>
    <p:sldId id="291" r:id="rId7"/>
    <p:sldId id="289" r:id="rId8"/>
    <p:sldId id="265" r:id="rId9"/>
    <p:sldId id="279" r:id="rId10"/>
    <p:sldId id="274" r:id="rId11"/>
    <p:sldId id="290" r:id="rId12"/>
    <p:sldId id="277" r:id="rId13"/>
    <p:sldId id="280" r:id="rId14"/>
    <p:sldId id="278" r:id="rId15"/>
    <p:sldId id="286" r:id="rId16"/>
    <p:sldId id="293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C57D75-F923-4B83-941B-E6C9FF5D8E99}" v="3" dt="2021-03-22T18:11:44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F78-174F-4902-8492-32510EED8678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E706-2BC0-49D9-B102-454C1280B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4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F78-174F-4902-8492-32510EED8678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E706-2BC0-49D9-B102-454C1280B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1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F78-174F-4902-8492-32510EED8678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E706-2BC0-49D9-B102-454C1280B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2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F78-174F-4902-8492-32510EED8678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E706-2BC0-49D9-B102-454C1280B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F78-174F-4902-8492-32510EED8678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E706-2BC0-49D9-B102-454C1280B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F78-174F-4902-8492-32510EED8678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E706-2BC0-49D9-B102-454C1280B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F78-174F-4902-8492-32510EED8678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E706-2BC0-49D9-B102-454C1280B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F78-174F-4902-8492-32510EED8678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E706-2BC0-49D9-B102-454C1280B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3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F78-174F-4902-8492-32510EED8678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E706-2BC0-49D9-B102-454C1280B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F78-174F-4902-8492-32510EED8678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E706-2BC0-49D9-B102-454C1280B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6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F78-174F-4902-8492-32510EED8678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E706-2BC0-49D9-B102-454C1280B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15000" t="-12000" r="15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4F78-174F-4902-8492-32510EED8678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E706-2BC0-49D9-B102-454C1280B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48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668233"/>
            <a:ext cx="9144000" cy="1084520"/>
          </a:xfrm>
        </p:spPr>
        <p:txBody>
          <a:bodyPr/>
          <a:lstStyle/>
          <a:p>
            <a:r>
              <a:rPr lang="nb-NO" b="1" dirty="0"/>
              <a:t>Barnehagedrift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9729" y="5209953"/>
            <a:ext cx="11111023" cy="744280"/>
          </a:xfrm>
        </p:spPr>
        <p:txBody>
          <a:bodyPr/>
          <a:lstStyle/>
          <a:p>
            <a:r>
              <a:rPr lang="nb-NO" sz="4000" dirty="0"/>
              <a:t>- skal handle om barna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98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220" y="108284"/>
            <a:ext cx="12019547" cy="878305"/>
          </a:xfrm>
        </p:spPr>
        <p:txBody>
          <a:bodyPr>
            <a:normAutofit/>
          </a:bodyPr>
          <a:lstStyle/>
          <a:p>
            <a:r>
              <a:rPr lang="nb-NO" sz="4000" b="1" dirty="0"/>
              <a:t>Faktorer som motarbeider likeverdige oppvekstsvilkår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0316" y="950495"/>
            <a:ext cx="7243010" cy="5787189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/>
              <a:t>KS </a:t>
            </a:r>
            <a:r>
              <a:rPr lang="nb-NO" dirty="0"/>
              <a:t>vil at </a:t>
            </a:r>
            <a:r>
              <a:rPr lang="nb-NO" b="1" dirty="0"/>
              <a:t>Kommunene</a:t>
            </a:r>
            <a:r>
              <a:rPr lang="nb-NO" dirty="0"/>
              <a:t> skal ha selvråderett.</a:t>
            </a:r>
          </a:p>
          <a:p>
            <a:endParaRPr lang="nb-NO" dirty="0"/>
          </a:p>
          <a:p>
            <a:r>
              <a:rPr lang="nb-NO" b="1" dirty="0"/>
              <a:t>Enkelte kommersielle aktører </a:t>
            </a:r>
            <a:r>
              <a:rPr lang="nb-NO" dirty="0"/>
              <a:t>er i sektoren for å tjene penger. Dette støtter </a:t>
            </a:r>
            <a:r>
              <a:rPr lang="nb-NO" b="1" dirty="0"/>
              <a:t>PBL (Private Barnehagers Landsforbund)</a:t>
            </a:r>
            <a:r>
              <a:rPr lang="nb-NO" dirty="0"/>
              <a:t>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u="sng" dirty="0"/>
              <a:t>Mer treffsikre reguleringer og lovverk minsker;</a:t>
            </a:r>
          </a:p>
          <a:p>
            <a:r>
              <a:rPr lang="nb-NO" dirty="0"/>
              <a:t>Muligheten for å spare – effektivisere.</a:t>
            </a:r>
          </a:p>
          <a:p>
            <a:r>
              <a:rPr lang="nb-NO" dirty="0"/>
              <a:t>Muligheten for å tjene penger gjennom utbytte, husleie, internfakturering og konsernbidrag.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Vi må ha en bedre lov om bemanning , nasjonal </a:t>
            </a:r>
            <a:r>
              <a:rPr lang="nb-NO" dirty="0" err="1"/>
              <a:t>grunnsats</a:t>
            </a:r>
            <a:r>
              <a:rPr lang="nb-NO" dirty="0"/>
              <a:t> for tilskudd og et tydeligere lovverk som sikrer at midler blir brukt på barna og driften. </a:t>
            </a:r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95" y="1082842"/>
            <a:ext cx="4559967" cy="5474369"/>
          </a:xfrm>
        </p:spPr>
      </p:pic>
    </p:spTree>
    <p:extLst>
      <p:ext uri="{BB962C8B-B14F-4D97-AF65-F5344CB8AC3E}">
        <p14:creationId xmlns:p14="http://schemas.microsoft.com/office/powerpoint/2010/main" val="39121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53" y="180475"/>
            <a:ext cx="11257547" cy="974557"/>
          </a:xfrm>
        </p:spPr>
        <p:txBody>
          <a:bodyPr/>
          <a:lstStyle/>
          <a:p>
            <a:r>
              <a:rPr lang="nb-NO" b="1" dirty="0"/>
              <a:t>Mangfoldet forsvinner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8285" y="1263316"/>
            <a:ext cx="6653462" cy="54623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Uforutsigbare rammevilkår fører til et marked der mange ideelle og enkeltstående barnehager velger å selge barnehagen sin.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Dagens tilskuddssystem rammer ikke de store kommersielle aktørene like hardt, da de kan fordele tilskudd på tvers av kommuner.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Konsekvensen er at konsernene vokser og får mer makt.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u="sng" dirty="0"/>
              <a:t>Taperne blir:</a:t>
            </a:r>
            <a:endParaRPr lang="nb-NO" dirty="0"/>
          </a:p>
          <a:p>
            <a:r>
              <a:rPr lang="nb-NO" dirty="0"/>
              <a:t>Barna </a:t>
            </a:r>
          </a:p>
          <a:p>
            <a:r>
              <a:rPr lang="nb-NO" dirty="0"/>
              <a:t>Ansatte</a:t>
            </a:r>
          </a:p>
          <a:p>
            <a:r>
              <a:rPr lang="nb-NO" dirty="0"/>
              <a:t>Enkeltstående og ideelle barnehager 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59" y="168442"/>
            <a:ext cx="4669719" cy="6533147"/>
          </a:xfrm>
        </p:spPr>
      </p:pic>
    </p:spTree>
    <p:extLst>
      <p:ext uri="{BB962C8B-B14F-4D97-AF65-F5344CB8AC3E}">
        <p14:creationId xmlns:p14="http://schemas.microsoft.com/office/powerpoint/2010/main" val="5010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379" y="84221"/>
            <a:ext cx="11754853" cy="709863"/>
          </a:xfrm>
        </p:spPr>
        <p:txBody>
          <a:bodyPr/>
          <a:lstStyle/>
          <a:p>
            <a:r>
              <a:rPr lang="nb-NO" b="1" dirty="0"/>
              <a:t>Konsekvenser når kommersielle eiere får mye makt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0316" y="794085"/>
            <a:ext cx="7042484" cy="5931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nb-NO" sz="3400" dirty="0"/>
          </a:p>
          <a:p>
            <a:pPr marL="0" indent="0">
              <a:buNone/>
            </a:pPr>
            <a:r>
              <a:rPr lang="nb-NO" sz="3400" dirty="0"/>
              <a:t>De får stor innflytelse inn mot </a:t>
            </a:r>
            <a:r>
              <a:rPr lang="nb-NO" sz="3400" b="1" dirty="0"/>
              <a:t>Kunnskapsdepartementet,</a:t>
            </a:r>
            <a:r>
              <a:rPr lang="nb-NO" sz="3400" dirty="0"/>
              <a:t> </a:t>
            </a:r>
            <a:r>
              <a:rPr lang="nb-NO" sz="3400" b="1" dirty="0"/>
              <a:t>Stortinget</a:t>
            </a:r>
            <a:r>
              <a:rPr lang="nb-NO" sz="3400" dirty="0"/>
              <a:t> og i </a:t>
            </a:r>
            <a:r>
              <a:rPr lang="nb-NO" sz="3400" b="1" dirty="0"/>
              <a:t>PBL.</a:t>
            </a:r>
          </a:p>
          <a:p>
            <a:pPr marL="0" indent="0">
              <a:buNone/>
            </a:pPr>
            <a:endParaRPr lang="nb-NO" sz="3400" b="1" dirty="0"/>
          </a:p>
          <a:p>
            <a:pPr marL="0" indent="0">
              <a:buNone/>
            </a:pPr>
            <a:r>
              <a:rPr lang="nb-NO" sz="3400" b="1" u="sng" dirty="0"/>
              <a:t>Innhold og arbeidsmetoder i barnehagene blir påvirket fordi;</a:t>
            </a:r>
          </a:p>
          <a:p>
            <a:pPr marL="0" indent="0">
              <a:buNone/>
            </a:pPr>
            <a:endParaRPr lang="nb-NO" sz="3400" b="1" u="sng" dirty="0"/>
          </a:p>
          <a:p>
            <a:pPr marL="0" indent="0">
              <a:buNone/>
            </a:pPr>
            <a:r>
              <a:rPr lang="nb-NO" sz="3400" dirty="0"/>
              <a:t>Egne verktøy, programmer og kursing må kjøpes, brukes og deltas på.</a:t>
            </a:r>
          </a:p>
          <a:p>
            <a:pPr marL="0" indent="0">
              <a:buNone/>
            </a:pPr>
            <a:endParaRPr lang="nb-NO" sz="3400" dirty="0"/>
          </a:p>
          <a:p>
            <a:pPr marL="0" indent="0">
              <a:buNone/>
            </a:pPr>
            <a:r>
              <a:rPr lang="nb-NO" sz="3400" dirty="0"/>
              <a:t>De ansattes innflytelse og handlingsrom svekkes og utførelsen av arbeidet blir mer styrt ovenfra.</a:t>
            </a:r>
          </a:p>
          <a:p>
            <a:pPr marL="0" indent="0">
              <a:buNone/>
            </a:pPr>
            <a:endParaRPr lang="nb-NO" sz="3400" dirty="0"/>
          </a:p>
          <a:p>
            <a:pPr marL="0" indent="0">
              <a:buNone/>
            </a:pPr>
            <a:r>
              <a:rPr lang="nb-NO" sz="3400" dirty="0"/>
              <a:t>Mangfoldet svekkes, det blir en mer strømlinjeformet sektor, og det blir mindre rom for å ta egne valg, kreativitet og spontanitet. Fagfolkene i barnehagene får i mindre grad brukt kompetansen sin.</a:t>
            </a:r>
          </a:p>
          <a:p>
            <a:pPr marL="0" indent="0">
              <a:buNone/>
            </a:pPr>
            <a:endParaRPr lang="nb-NO" sz="3400" dirty="0"/>
          </a:p>
          <a:p>
            <a:pPr marL="0" indent="0">
              <a:buNone/>
            </a:pPr>
            <a:r>
              <a:rPr lang="nb-NO" sz="3400" dirty="0"/>
              <a:t>Det blir en mer styrt hverdag, der leken blir skadelidende. </a:t>
            </a:r>
          </a:p>
          <a:p>
            <a:pPr marL="0" indent="0">
              <a:buNone/>
            </a:pPr>
            <a:endParaRPr lang="nb-NO" sz="3400" dirty="0"/>
          </a:p>
          <a:p>
            <a:pPr marL="0" indent="0">
              <a:buNone/>
            </a:pPr>
            <a:r>
              <a:rPr lang="nb-NO" sz="3400" dirty="0"/>
              <a:t>Alle blir berørt, barn </a:t>
            </a:r>
            <a:r>
              <a:rPr lang="nb-NO" sz="3400"/>
              <a:t>og ansatte, uansett </a:t>
            </a:r>
            <a:r>
              <a:rPr lang="nb-NO" sz="3400" dirty="0"/>
              <a:t>eierform – kommunal som privat!   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9477" y="1305431"/>
            <a:ext cx="6063917" cy="4752473"/>
          </a:xfrm>
        </p:spPr>
      </p:pic>
    </p:spTree>
    <p:extLst>
      <p:ext uri="{BB962C8B-B14F-4D97-AF65-F5344CB8AC3E}">
        <p14:creationId xmlns:p14="http://schemas.microsoft.com/office/powerpoint/2010/main" val="10068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316" y="84222"/>
            <a:ext cx="11947357" cy="637673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Innhold og utførelse – fagautonomi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8284" y="806116"/>
            <a:ext cx="11959389" cy="5943599"/>
          </a:xfrm>
        </p:spPr>
        <p:txBody>
          <a:bodyPr>
            <a:normAutofit fontScale="85000" lnSpcReduction="20000"/>
          </a:bodyPr>
          <a:lstStyle/>
          <a:p>
            <a:r>
              <a:rPr lang="nb-NO" sz="3100" i="1" dirty="0"/>
              <a:t>«I kontrakten min stod det at jeg hadde begrensninger på å engasjere meg politisk, og alt som hadde med jobb å gjøre var taushetsbelagt. Det stod også at de kunne lese e-posten min hvis de skulle ønske det.» </a:t>
            </a:r>
            <a:r>
              <a:rPr lang="nb-NO" sz="3100" dirty="0"/>
              <a:t>– Pedagogisk leder</a:t>
            </a:r>
          </a:p>
          <a:p>
            <a:endParaRPr lang="nb-NO" sz="3100" dirty="0"/>
          </a:p>
          <a:p>
            <a:r>
              <a:rPr lang="nb-NO" sz="3100" i="1" dirty="0"/>
              <a:t>«Vi måtte sende inn saksliste for personalmøte til godkjenning fra sentralt hold. Det hendte vi fikk den i retur, ikke godkjent.» </a:t>
            </a:r>
            <a:r>
              <a:rPr lang="nb-NO" sz="3100" dirty="0"/>
              <a:t>– Pedagogisk leder </a:t>
            </a:r>
          </a:p>
          <a:p>
            <a:endParaRPr lang="nb-NO" sz="3100" dirty="0"/>
          </a:p>
          <a:p>
            <a:r>
              <a:rPr lang="nb-NO" sz="3100" i="1" dirty="0"/>
              <a:t>«Vi får ferdig utfylt årsplan tilsendt på 18 sider. Hva skal jeg fylle inn da liksom?» </a:t>
            </a:r>
            <a:r>
              <a:rPr lang="nb-NO" sz="3100" dirty="0"/>
              <a:t>- Styrer</a:t>
            </a:r>
          </a:p>
          <a:p>
            <a:endParaRPr lang="nb-NO" sz="3100" dirty="0"/>
          </a:p>
          <a:p>
            <a:r>
              <a:rPr lang="nb-NO" sz="3100" i="1" dirty="0"/>
              <a:t>«Vi har et såkalt "gyllent snitt" på 6,7 store barn per ansatt. Har vi ikke det, får vi rødt merke for hver periode uten å nå dette målet. Det røde merket gjør at (eieren) gir oss et dårlig budsjett til vikarer, og sirkelen er i gang.» </a:t>
            </a:r>
            <a:r>
              <a:rPr lang="nb-NO" sz="3100" dirty="0"/>
              <a:t>– Pedagogisk leder </a:t>
            </a:r>
          </a:p>
          <a:p>
            <a:endParaRPr lang="nb-NO" sz="3100" dirty="0"/>
          </a:p>
          <a:p>
            <a:r>
              <a:rPr lang="nb-NO" sz="31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Jeg kan ikke bli tvunget til å ha «språk» mandag, «matte» tirsdag og «følelser» onsdag - det funker ikke sånn med små barn. Vi hadde ikke mulighet til å påvirke dette.» - </a:t>
            </a:r>
            <a:r>
              <a:rPr lang="nb-NO" sz="3100" dirty="0"/>
              <a:t>Pedagogisk leder</a:t>
            </a:r>
          </a:p>
          <a:p>
            <a:pPr marL="0" indent="0">
              <a:buNone/>
            </a:pPr>
            <a:endParaRPr lang="nb-NO" sz="2900" dirty="0"/>
          </a:p>
          <a:p>
            <a:pPr marL="0" indent="0">
              <a:buNone/>
            </a:pPr>
            <a:endParaRPr lang="nb-NO" sz="29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78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474" y="96253"/>
            <a:ext cx="11815010" cy="637673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Systemet og lovverket fungerer ikke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8284" y="890338"/>
            <a:ext cx="7702216" cy="58714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/>
              <a:t>Derfor må det jobbes for å få politikere til å forstå; </a:t>
            </a:r>
          </a:p>
          <a:p>
            <a:pPr marL="0" indent="0">
              <a:buNone/>
            </a:pPr>
            <a:endParaRPr lang="nb-NO" dirty="0"/>
          </a:p>
          <a:p>
            <a:pPr>
              <a:buFontTx/>
              <a:buChar char="-"/>
            </a:pPr>
            <a:r>
              <a:rPr lang="nb-NO" dirty="0"/>
              <a:t>at dagens system bidrar til økte sosiale forskjeller på tvers av kommunegrenser. </a:t>
            </a:r>
          </a:p>
          <a:p>
            <a:pPr>
              <a:buFontTx/>
              <a:buChar char="-"/>
            </a:pPr>
            <a:endParaRPr lang="nb-NO" dirty="0"/>
          </a:p>
          <a:p>
            <a:pPr>
              <a:buFontTx/>
              <a:buChar char="-"/>
            </a:pPr>
            <a:r>
              <a:rPr lang="nb-NO" dirty="0"/>
              <a:t>at det er umulig å oppnå samme kvalitet i en barnehage kontra en annen, der det skiller flere millioner i handlingsrom til bemanning, vikarer og kompetanseheving. </a:t>
            </a:r>
          </a:p>
          <a:p>
            <a:pPr>
              <a:buFontTx/>
              <a:buChar char="-"/>
            </a:pPr>
            <a:endParaRPr lang="nb-NO" dirty="0"/>
          </a:p>
          <a:p>
            <a:pPr>
              <a:buFontTx/>
              <a:buChar char="-"/>
            </a:pPr>
            <a:r>
              <a:rPr lang="nb-NO" dirty="0"/>
              <a:t>at både myndighetene og kommunene mister kontrollen over sektoren hvis de store kommersielle konsernene overtar hele den private delen. </a:t>
            </a:r>
          </a:p>
          <a:p>
            <a:pPr marL="0" indent="0">
              <a:buNone/>
            </a:pPr>
            <a:endParaRPr lang="nb-NO" dirty="0"/>
          </a:p>
          <a:p>
            <a:pPr>
              <a:buFontTx/>
              <a:buChar char="-"/>
            </a:pPr>
            <a:r>
              <a:rPr lang="nb-NO" dirty="0"/>
              <a:t>at å satse på gode rammevilkår i barnehagene, gir en stor og varig gevinst i et langsiktig perspektiv.  </a:t>
            </a:r>
          </a:p>
          <a:p>
            <a:pPr>
              <a:buFontTx/>
              <a:buChar char="-"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219075"/>
            <a:ext cx="4281237" cy="6542671"/>
          </a:xfrm>
        </p:spPr>
      </p:pic>
    </p:spTree>
    <p:extLst>
      <p:ext uri="{BB962C8B-B14F-4D97-AF65-F5344CB8AC3E}">
        <p14:creationId xmlns:p14="http://schemas.microsoft.com/office/powerpoint/2010/main" val="33611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2347" y="120317"/>
            <a:ext cx="11971421" cy="1058778"/>
          </a:xfrm>
        </p:spPr>
        <p:txBody>
          <a:bodyPr/>
          <a:lstStyle/>
          <a:p>
            <a:r>
              <a:rPr lang="nb-NO" b="1" dirty="0"/>
              <a:t>Det trengs en opprydning i barnehagesektoren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4221" y="1323474"/>
            <a:ext cx="6039853" cy="5378114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På vegne av barna.</a:t>
            </a:r>
          </a:p>
          <a:p>
            <a:endParaRPr lang="nb-NO" dirty="0"/>
          </a:p>
          <a:p>
            <a:r>
              <a:rPr lang="nb-NO" dirty="0"/>
              <a:t>For å verne om leken og barndommen.</a:t>
            </a:r>
          </a:p>
          <a:p>
            <a:endParaRPr lang="nb-NO" dirty="0"/>
          </a:p>
          <a:p>
            <a:r>
              <a:rPr lang="nb-NO" dirty="0"/>
              <a:t>For å styrke barnehagelæreren som profesjonsutøver. </a:t>
            </a:r>
          </a:p>
          <a:p>
            <a:endParaRPr lang="nb-NO" dirty="0"/>
          </a:p>
          <a:p>
            <a:r>
              <a:rPr lang="nb-NO" dirty="0"/>
              <a:t>For å sikre likeverdige rammevilkår, som gjør det mulig å innfri krav og intensjoner. </a:t>
            </a:r>
          </a:p>
          <a:p>
            <a:endParaRPr lang="nb-NO" dirty="0"/>
          </a:p>
          <a:p>
            <a:r>
              <a:rPr lang="nb-NO" dirty="0"/>
              <a:t>For å verne om den nordiske barnehagetradisjonen. </a:t>
            </a:r>
          </a:p>
          <a:p>
            <a:endParaRPr lang="nb-NO" dirty="0"/>
          </a:p>
          <a:p>
            <a:r>
              <a:rPr lang="nb-NO" dirty="0"/>
              <a:t>For å redde mangfoldet i sektoren.</a:t>
            </a:r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63" y="1167063"/>
            <a:ext cx="5811252" cy="5534526"/>
          </a:xfrm>
        </p:spPr>
      </p:pic>
    </p:spTree>
    <p:extLst>
      <p:ext uri="{BB962C8B-B14F-4D97-AF65-F5344CB8AC3E}">
        <p14:creationId xmlns:p14="http://schemas.microsoft.com/office/powerpoint/2010/main" val="28798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0631" y="168443"/>
            <a:ext cx="11718757" cy="770020"/>
          </a:xfrm>
        </p:spPr>
        <p:txBody>
          <a:bodyPr/>
          <a:lstStyle/>
          <a:p>
            <a:r>
              <a:rPr lang="nb-NO" b="1" dirty="0"/>
              <a:t>Vi må sørge for at sektoren blir bedre for barna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6411" y="1010653"/>
            <a:ext cx="7363326" cy="564281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/>
              <a:t>Denne våren deltar Virke i et nedsatt utvalg som utreder finansiering av private barnehager. </a:t>
            </a:r>
          </a:p>
          <a:p>
            <a:pPr marL="0" indent="0" fontAlgn="base">
              <a:buNone/>
            </a:pPr>
            <a:endParaRPr lang="nb-NO" dirty="0"/>
          </a:p>
          <a:p>
            <a:pPr marL="0" indent="0" fontAlgn="base">
              <a:buNone/>
            </a:pPr>
            <a:r>
              <a:rPr lang="nb-NO" u="sng" dirty="0"/>
              <a:t>Vi ønsker å; </a:t>
            </a:r>
          </a:p>
          <a:p>
            <a:pPr marL="0" indent="0" fontAlgn="base">
              <a:buNone/>
            </a:pPr>
            <a:endParaRPr lang="nb-NO" u="sng" dirty="0"/>
          </a:p>
          <a:p>
            <a:pPr fontAlgn="base">
              <a:buFontTx/>
              <a:buChar char="-"/>
            </a:pPr>
            <a:r>
              <a:rPr lang="nb-NO" dirty="0"/>
              <a:t>få på plass en finansieringsmodell som fungerer som et «økosystem» - der de offentlige midlene og foreldrebetalingen forblir i velferdssystemet og kommer barna til gode.  </a:t>
            </a:r>
          </a:p>
          <a:p>
            <a:pPr fontAlgn="base">
              <a:buFontTx/>
              <a:buChar char="-"/>
            </a:pPr>
            <a:endParaRPr lang="nb-NO" dirty="0"/>
          </a:p>
          <a:p>
            <a:pPr fontAlgn="base">
              <a:buFontTx/>
              <a:buChar char="-"/>
            </a:pPr>
            <a:r>
              <a:rPr lang="nb-NO" dirty="0"/>
              <a:t>få på plass en bedre bemanningsnorm der forholdstallet mellom barn og ansatte gjelder for hele åpningstiden.</a:t>
            </a:r>
          </a:p>
          <a:p>
            <a:pPr fontAlgn="base">
              <a:buFontTx/>
              <a:buChar char="-"/>
            </a:pPr>
            <a:endParaRPr lang="nb-NO" dirty="0"/>
          </a:p>
          <a:p>
            <a:pPr marL="0" indent="0" fontAlgn="base">
              <a:buNone/>
            </a:pPr>
            <a:r>
              <a:rPr lang="nb-NO" dirty="0"/>
              <a:t>Vi er opptatt av å skape forutsigbarhet og få på plass lovverk sånn at alle barnehager drifter til barnas beste. 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21" y="890338"/>
            <a:ext cx="4391525" cy="5883442"/>
          </a:xfrm>
        </p:spPr>
      </p:pic>
    </p:spTree>
    <p:extLst>
      <p:ext uri="{BB962C8B-B14F-4D97-AF65-F5344CB8AC3E}">
        <p14:creationId xmlns:p14="http://schemas.microsoft.com/office/powerpoint/2010/main" val="32356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9488" y="74429"/>
            <a:ext cx="11759610" cy="723014"/>
          </a:xfrm>
        </p:spPr>
        <p:txBody>
          <a:bodyPr/>
          <a:lstStyle/>
          <a:p>
            <a:r>
              <a:rPr lang="nb-NO" b="1" dirty="0"/>
              <a:t>Alt kommer an på de ansatte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8221" y="782053"/>
            <a:ext cx="6623525" cy="59917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nb-NO" sz="2400" u="sng" dirty="0"/>
          </a:p>
          <a:p>
            <a:pPr marL="0" indent="0">
              <a:buNone/>
            </a:pPr>
            <a:r>
              <a:rPr lang="nb-NO" sz="2600" u="sng" dirty="0"/>
              <a:t>Derfor må de ansatte ha stor grad av:</a:t>
            </a:r>
          </a:p>
          <a:p>
            <a:pPr marL="0" indent="0">
              <a:buNone/>
            </a:pPr>
            <a:endParaRPr lang="nb-NO" sz="2600" u="sng" dirty="0"/>
          </a:p>
          <a:p>
            <a:r>
              <a:rPr lang="nb-NO" sz="2600" dirty="0">
                <a:sym typeface="Wingdings" panose="05000000000000000000" pitchFamily="2" charset="2"/>
              </a:rPr>
              <a:t>Fagautonomi og skjønnsutøvelse i arbeidet sitt. </a:t>
            </a:r>
          </a:p>
          <a:p>
            <a:r>
              <a:rPr lang="nb-NO" sz="2600" dirty="0">
                <a:sym typeface="Wingdings" panose="05000000000000000000" pitchFamily="2" charset="2"/>
              </a:rPr>
              <a:t>Påvirkningskraft på innhold og utførelse .</a:t>
            </a:r>
          </a:p>
          <a:p>
            <a:r>
              <a:rPr lang="nb-NO" sz="2600" dirty="0">
                <a:sym typeface="Wingdings" panose="05000000000000000000" pitchFamily="2" charset="2"/>
              </a:rPr>
              <a:t>Lov til å mene noe på vegne av barna og tilbudet som gis. </a:t>
            </a:r>
          </a:p>
          <a:p>
            <a:r>
              <a:rPr lang="nb-NO" sz="2600" dirty="0">
                <a:sym typeface="Wingdings" panose="05000000000000000000" pitchFamily="2" charset="2"/>
              </a:rPr>
              <a:t>Rom for egenutvikling.</a:t>
            </a:r>
          </a:p>
          <a:p>
            <a:pPr marL="0" indent="0">
              <a:buNone/>
            </a:pPr>
            <a:endParaRPr lang="nb-NO" sz="26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2600" dirty="0">
                <a:sym typeface="Wingdings" panose="05000000000000000000" pitchFamily="2" charset="2"/>
              </a:rPr>
              <a:t>Barnehagene må ha rammevilkår og handlingsrom som gjør det mulig å innfri rammeplanens krav. </a:t>
            </a:r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r>
              <a:rPr lang="nb-NO" sz="2600" dirty="0"/>
              <a:t>Og så må vi alltid huske på, at det er barna det skal handle om når det gjelder barnehagedrift! 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46" y="1684421"/>
            <a:ext cx="5342021" cy="4957011"/>
          </a:xfrm>
        </p:spPr>
      </p:pic>
    </p:spTree>
    <p:extLst>
      <p:ext uri="{BB962C8B-B14F-4D97-AF65-F5344CB8AC3E}">
        <p14:creationId xmlns:p14="http://schemas.microsoft.com/office/powerpoint/2010/main" val="11839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600" y="96253"/>
            <a:ext cx="11125200" cy="745957"/>
          </a:xfrm>
        </p:spPr>
        <p:txBody>
          <a:bodyPr>
            <a:normAutofit fontScale="90000"/>
          </a:bodyPr>
          <a:lstStyle/>
          <a:p>
            <a:r>
              <a:rPr lang="nb-NO" sz="4800" b="1" dirty="0"/>
              <a:t>Litt om meg selv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4220" y="770022"/>
            <a:ext cx="6916655" cy="5979694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Fra Marker i Østfold</a:t>
            </a:r>
          </a:p>
          <a:p>
            <a:endParaRPr lang="nb-NO" dirty="0"/>
          </a:p>
          <a:p>
            <a:r>
              <a:rPr lang="nb-NO" dirty="0"/>
              <a:t>Ferdig utdannet førskolelærer fra HIF, i 1997</a:t>
            </a:r>
          </a:p>
          <a:p>
            <a:endParaRPr lang="nb-NO" dirty="0"/>
          </a:p>
          <a:p>
            <a:r>
              <a:rPr lang="nb-NO" dirty="0"/>
              <a:t>Jobbet 5 år som pedagogisk leder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Jobbet 18 år som daglig leder. </a:t>
            </a:r>
          </a:p>
          <a:p>
            <a:endParaRPr lang="nb-NO" dirty="0"/>
          </a:p>
          <a:p>
            <a:r>
              <a:rPr lang="nb-NO" dirty="0"/>
              <a:t>Fagsjef i Virke fra januar 2021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16" name="Plassholder for innhold 15" descr="Et bilde som inneholder tekst, person, innendørs, skjermbilde&#10;&#10;Automatisk generert beskrivelse">
            <a:extLst>
              <a:ext uri="{FF2B5EF4-FFF2-40B4-BE49-F238E27FC236}">
                <a16:creationId xmlns:a16="http://schemas.microsoft.com/office/drawing/2014/main" id="{FEB9D2DC-1A57-490E-9BFA-5968DAC7F5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4" y="200025"/>
            <a:ext cx="4692651" cy="6549691"/>
          </a:xfrm>
        </p:spPr>
      </p:pic>
    </p:spTree>
    <p:extLst>
      <p:ext uri="{BB962C8B-B14F-4D97-AF65-F5344CB8AC3E}">
        <p14:creationId xmlns:p14="http://schemas.microsoft.com/office/powerpoint/2010/main" val="8568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317" y="84222"/>
            <a:ext cx="11754852" cy="697832"/>
          </a:xfrm>
        </p:spPr>
        <p:txBody>
          <a:bodyPr/>
          <a:lstStyle/>
          <a:p>
            <a:r>
              <a:rPr lang="nb-NO" b="1" dirty="0"/>
              <a:t>Egne erfaringer</a:t>
            </a:r>
            <a:r>
              <a:rPr lang="nb-NO" dirty="0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4219" y="938464"/>
            <a:ext cx="7086602" cy="5823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u="sng" dirty="0"/>
              <a:t>Rygge kommune fram til 2020: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11 barnehager (2 kommunale og 9 private)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4 private barnehager er eid av store kommersielle aktører, hvorav 3 av disse ble kjøpt opp i 2016.</a:t>
            </a:r>
          </a:p>
          <a:p>
            <a:endParaRPr lang="nb-NO" dirty="0"/>
          </a:p>
          <a:p>
            <a:r>
              <a:rPr lang="nb-NO" dirty="0"/>
              <a:t>«Effektiv drift» i egne kommunale barnehager.</a:t>
            </a:r>
          </a:p>
          <a:p>
            <a:r>
              <a:rPr lang="nb-NO" dirty="0"/>
              <a:t>Lavt tilskudd til private barnehager. </a:t>
            </a:r>
          </a:p>
          <a:p>
            <a:r>
              <a:rPr lang="nb-NO" dirty="0"/>
              <a:t>Mange barn per ansatt.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53" y="96253"/>
            <a:ext cx="4908884" cy="6641431"/>
          </a:xfrm>
        </p:spPr>
      </p:pic>
    </p:spTree>
    <p:extLst>
      <p:ext uri="{BB962C8B-B14F-4D97-AF65-F5344CB8AC3E}">
        <p14:creationId xmlns:p14="http://schemas.microsoft.com/office/powerpoint/2010/main" val="24039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599" y="84221"/>
            <a:ext cx="11742821" cy="637674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Litt bakgrunnsinformasjon om barnehagesektoren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221" y="974559"/>
            <a:ext cx="12019547" cy="5751094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Ved utgangen av 2019 var det 5730 barnehager i landet. Av disse var 2689 barnehager kommunale og 3041 private. </a:t>
            </a:r>
          </a:p>
          <a:p>
            <a:endParaRPr lang="nb-NO" dirty="0"/>
          </a:p>
          <a:p>
            <a:r>
              <a:rPr lang="nb-NO" dirty="0"/>
              <a:t>Utviklingen i sektoren er at det blir færre, men også større barnehager for å kunne drifte mer effektivt.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u="sng" dirty="0"/>
              <a:t>Private barnehager kan grovt skilles i tre grupper: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Kommersielle kjeder og oppkjøpsfond – konsern bestående av alt 5 til nesten 250 barnehager</a:t>
            </a:r>
          </a:p>
          <a:p>
            <a:pPr marL="0" indent="0">
              <a:buNone/>
            </a:pPr>
            <a:r>
              <a:rPr lang="nb-NO" dirty="0"/>
              <a:t>Private enkeltstående AS barnehager </a:t>
            </a:r>
          </a:p>
          <a:p>
            <a:pPr marL="0" indent="0">
              <a:buNone/>
            </a:pPr>
            <a:r>
              <a:rPr lang="nb-NO" dirty="0"/>
              <a:t>Ideelt driftede SA eller stiftelses barnehager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Formålet og motivasjon for driften hos de ulike aktørene er vidt forskjellig og de kan ikke settes i samme bås. Privat er med andre ord ikke privat! 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 perioden 2010 til 2018 har antall ideelle barnehager minsket med 71 prosent.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51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6411" y="168443"/>
            <a:ext cx="11863136" cy="818146"/>
          </a:xfrm>
        </p:spPr>
        <p:txBody>
          <a:bodyPr/>
          <a:lstStyle/>
          <a:p>
            <a:r>
              <a:rPr lang="nb-NO" b="1" dirty="0"/>
              <a:t>Kjennetegn ved ideell barnehagedrift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6410" y="1070811"/>
            <a:ext cx="7664116" cy="5654842"/>
          </a:xfrm>
        </p:spPr>
        <p:txBody>
          <a:bodyPr/>
          <a:lstStyle/>
          <a:p>
            <a:r>
              <a:rPr lang="nb-NO" dirty="0"/>
              <a:t>Tilskudd og foreldrebetaling blir brukt på driften</a:t>
            </a:r>
          </a:p>
          <a:p>
            <a:r>
              <a:rPr lang="nb-NO" dirty="0"/>
              <a:t>Ingen spekulasjoner om å fjerne midler</a:t>
            </a:r>
          </a:p>
          <a:p>
            <a:r>
              <a:rPr lang="nb-NO" dirty="0"/>
              <a:t>Et eventuelt overskudd blir værende i barnehagen</a:t>
            </a:r>
          </a:p>
          <a:p>
            <a:r>
              <a:rPr lang="nb-NO" dirty="0"/>
              <a:t>Bedre bemanning enn kommersielle barnehager</a:t>
            </a:r>
          </a:p>
          <a:p>
            <a:r>
              <a:rPr lang="nb-NO" dirty="0"/>
              <a:t>Færre barn per ansatt</a:t>
            </a:r>
          </a:p>
          <a:p>
            <a:r>
              <a:rPr lang="nb-NO" dirty="0"/>
              <a:t>Høyere utdanningsnivå i personalgruppa</a:t>
            </a:r>
          </a:p>
          <a:p>
            <a:r>
              <a:rPr lang="nb-NO" dirty="0"/>
              <a:t>Innovasjon foregår i barnehagen av de ansatte</a:t>
            </a:r>
          </a:p>
          <a:p>
            <a:r>
              <a:rPr lang="nb-NO" dirty="0"/>
              <a:t>De ansatte har høy grad av fagautonomi</a:t>
            </a:r>
          </a:p>
          <a:p>
            <a:r>
              <a:rPr lang="nb-NO" dirty="0"/>
              <a:t>Lokalt forankret barnehagedrift </a:t>
            </a:r>
          </a:p>
          <a:p>
            <a:r>
              <a:rPr lang="nb-NO" dirty="0"/>
              <a:t>Tillitsbasert drift i samarbeid med kommunen </a:t>
            </a:r>
          </a:p>
          <a:p>
            <a:r>
              <a:rPr lang="nb-NO" dirty="0"/>
              <a:t>Loven blir fulgt – ikke tøyd</a:t>
            </a:r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58" y="938463"/>
            <a:ext cx="4247147" cy="5727032"/>
          </a:xfrm>
        </p:spPr>
      </p:pic>
    </p:spTree>
    <p:extLst>
      <p:ext uri="{BB962C8B-B14F-4D97-AF65-F5344CB8AC3E}">
        <p14:creationId xmlns:p14="http://schemas.microsoft.com/office/powerpoint/2010/main" val="15466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284" y="132348"/>
            <a:ext cx="11959389" cy="782052"/>
          </a:xfrm>
        </p:spPr>
        <p:txBody>
          <a:bodyPr/>
          <a:lstStyle/>
          <a:p>
            <a:r>
              <a:rPr lang="nb-NO" b="1" dirty="0"/>
              <a:t>Offentlige bidrag sikrer jevn inntekt og lønnsomhet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4222" y="950495"/>
            <a:ext cx="7038474" cy="57871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Regjeringsbestilte rapporter fra BDO og Telemarksforskning viser at:</a:t>
            </a:r>
          </a:p>
          <a:p>
            <a:pPr marL="0" indent="0">
              <a:buNone/>
            </a:pPr>
            <a:endParaRPr lang="nb-NO" dirty="0"/>
          </a:p>
          <a:p>
            <a:pPr>
              <a:buFontTx/>
              <a:buChar char="-"/>
            </a:pPr>
            <a:r>
              <a:rPr lang="nb-NO" dirty="0"/>
              <a:t>barnehagesektoren kjennetegnes av egenskaper som medfører markedssvikt, som resultat av imperfekt/ ufullkommen konkurranse. </a:t>
            </a:r>
          </a:p>
          <a:p>
            <a:pPr>
              <a:buFontTx/>
              <a:buChar char="-"/>
            </a:pPr>
            <a:endParaRPr lang="nb-NO" dirty="0"/>
          </a:p>
          <a:p>
            <a:pPr>
              <a:buFontTx/>
              <a:buChar char="-"/>
            </a:pPr>
            <a:r>
              <a:rPr lang="nb-NO" dirty="0"/>
              <a:t>sikre kontantstrømmer hever nedbetalingsevnen til de kommersielle konsernene, noe som gjør det enklere å få finansiering for ytterligere oppkjøp.</a:t>
            </a:r>
          </a:p>
          <a:p>
            <a:pPr>
              <a:buFontTx/>
              <a:buChar char="-"/>
            </a:pPr>
            <a:endParaRPr lang="nb-NO" dirty="0"/>
          </a:p>
          <a:p>
            <a:pPr>
              <a:buFontTx/>
              <a:buChar char="-"/>
            </a:pPr>
            <a:r>
              <a:rPr lang="nb-NO" dirty="0"/>
              <a:t>kommersielle kjeder har lavere bemanning enn andre barnehager og går med store overskudd.</a:t>
            </a:r>
          </a:p>
          <a:p>
            <a:pPr>
              <a:buFontTx/>
              <a:buChar char="-"/>
            </a:pPr>
            <a:endParaRPr lang="nb-NO" dirty="0"/>
          </a:p>
          <a:p>
            <a:pPr>
              <a:buFontTx/>
              <a:buChar char="-"/>
            </a:pPr>
            <a:r>
              <a:rPr lang="nb-NO" dirty="0"/>
              <a:t>potensielle økonomiske effektiviseringsgevinster i form av oppkjøp, vekst og større konsern, har ikke kommet barna til gode. I og med at aktørene lar være å øke personaltettheten i takt med økte inntekter. 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7230977" y="878305"/>
            <a:ext cx="4860759" cy="58834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En rapport fra Statistisk sentralbyrå viser at private barnehager gikk med </a:t>
            </a:r>
            <a:r>
              <a:rPr lang="nb-NO" b="1" dirty="0"/>
              <a:t>1,2 milliarder</a:t>
            </a:r>
            <a:r>
              <a:rPr lang="nb-NO" dirty="0"/>
              <a:t> kroner i overskudd i 2018. </a:t>
            </a:r>
          </a:p>
          <a:p>
            <a:pPr marL="0" indent="0">
              <a:buNone/>
            </a:pPr>
            <a:r>
              <a:rPr lang="nb-NO" b="1" dirty="0"/>
              <a:t>111 millioner </a:t>
            </a:r>
            <a:r>
              <a:rPr lang="nb-NO" dirty="0"/>
              <a:t>kroner ble betalt i utbytte til eierne, mens </a:t>
            </a:r>
            <a:r>
              <a:rPr lang="nb-NO" b="1" dirty="0"/>
              <a:t>166 millioner </a:t>
            </a:r>
            <a:r>
              <a:rPr lang="nb-NO" dirty="0"/>
              <a:t>kroner ble overført som konsernbidrag. 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Hva som skjer med de pengene, er det ingen som har oversikt over.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 tillegg åpner en ny lovformulering som trådte i kraft i fjor for at barnehagene fritt skal kunne disponere overskuddet. </a:t>
            </a:r>
          </a:p>
          <a:p>
            <a:pPr marL="0" indent="0">
              <a:buNone/>
            </a:pPr>
            <a:r>
              <a:rPr lang="nb-NO" dirty="0"/>
              <a:t>Det vil si at potensielt sett 1,2 milliarder kroner kunne forsvunnet ut av barnehagene for godt i 2018. </a:t>
            </a:r>
          </a:p>
          <a:p>
            <a:pPr marL="0" indent="0">
              <a:buNone/>
            </a:pPr>
            <a:r>
              <a:rPr lang="nb-NO" dirty="0"/>
              <a:t>Ifølge Statistisk sentralbyrå så var overskuddet på 1,2 milliarder kroner også i 2017. </a:t>
            </a:r>
          </a:p>
        </p:txBody>
      </p:sp>
    </p:spTree>
    <p:extLst>
      <p:ext uri="{BB962C8B-B14F-4D97-AF65-F5344CB8AC3E}">
        <p14:creationId xmlns:p14="http://schemas.microsoft.com/office/powerpoint/2010/main" val="19325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379" y="84221"/>
            <a:ext cx="11899232" cy="601579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Finansiering av private barnehager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4221" y="842211"/>
            <a:ext cx="7158790" cy="59315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Tilskuddet som private barnehager mottar baserer seg på regnskapet til de kommunale barnehagene to år etter.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Kommunen kan derfor styre tilskuddet til de private gjennom hvordan de velger å drifte egne barnehager.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Kommuneøkonomien påvirker derfor sterkt hvordan barnehagene blir prioritert eller ei.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Systemet medfører at det kan skille over 100.000 kr. per barn i tilskudd som en barnehage mottar i en kommune kontra en annen. Med andre ord kan det dreie seg om flere millioner forskjell i handlingsrom. Samtidig som kravene som stilles til barnehagene er helt like.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Fram til 2011 fikk kommunene øremerkede midler til barnehagesektoren. Det var mye mer forutsigbart.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333375"/>
            <a:ext cx="4745454" cy="6440404"/>
          </a:xfrm>
        </p:spPr>
      </p:pic>
    </p:spTree>
    <p:extLst>
      <p:ext uri="{BB962C8B-B14F-4D97-AF65-F5344CB8AC3E}">
        <p14:creationId xmlns:p14="http://schemas.microsoft.com/office/powerpoint/2010/main" val="39708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6410" y="108285"/>
            <a:ext cx="11718757" cy="637673"/>
          </a:xfrm>
        </p:spPr>
        <p:txBody>
          <a:bodyPr>
            <a:normAutofit fontScale="90000"/>
          </a:bodyPr>
          <a:lstStyle/>
          <a:p>
            <a:br>
              <a:rPr lang="nb-NO" b="1" dirty="0"/>
            </a:br>
            <a:r>
              <a:rPr lang="nb-NO" b="1" dirty="0"/>
              <a:t>Utfordringer med dagens finansieringssystem 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0315" y="866274"/>
            <a:ext cx="7315201" cy="5871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u="sng" dirty="0"/>
              <a:t>Store tilskudds-forskjeller mellom kommuner:</a:t>
            </a:r>
          </a:p>
          <a:p>
            <a:pPr marL="0" indent="0">
              <a:buNone/>
            </a:pPr>
            <a:endParaRPr lang="nb-NO" sz="2400" u="sng" dirty="0"/>
          </a:p>
          <a:p>
            <a:r>
              <a:rPr lang="nb-NO" sz="2400" dirty="0">
                <a:sym typeface="Wingdings" panose="05000000000000000000" pitchFamily="2" charset="2"/>
              </a:rPr>
              <a:t>Barna får vidt forskjellig barnehagetilbud og oppvekst.</a:t>
            </a:r>
          </a:p>
          <a:p>
            <a:r>
              <a:rPr lang="nb-NO" sz="2400" dirty="0">
                <a:sym typeface="Wingdings" panose="05000000000000000000" pitchFamily="2" charset="2"/>
              </a:rPr>
              <a:t>De ansatte får vidt forskjellige arbeidsvilkår.</a:t>
            </a:r>
          </a:p>
          <a:p>
            <a:pPr marL="0" indent="0">
              <a:buNone/>
            </a:pPr>
            <a:endParaRPr lang="nb-NO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2400" u="sng" dirty="0">
                <a:sym typeface="Wingdings" panose="05000000000000000000" pitchFamily="2" charset="2"/>
              </a:rPr>
              <a:t>Effektivisering og lave tilskudd fører til:</a:t>
            </a:r>
          </a:p>
          <a:p>
            <a:pPr marL="0" indent="0">
              <a:buNone/>
            </a:pPr>
            <a:endParaRPr lang="nb-NO" sz="2400" u="sng" dirty="0">
              <a:sym typeface="Wingdings" panose="05000000000000000000" pitchFamily="2" charset="2"/>
            </a:endParaRPr>
          </a:p>
          <a:p>
            <a:r>
              <a:rPr lang="nb-NO" sz="2400" dirty="0">
                <a:sym typeface="Wingdings" panose="05000000000000000000" pitchFamily="2" charset="2"/>
              </a:rPr>
              <a:t>Barna blir ikke sett og ivaretatt godt nok.</a:t>
            </a:r>
          </a:p>
          <a:p>
            <a:r>
              <a:rPr lang="nb-NO" sz="2400" dirty="0">
                <a:sym typeface="Wingdings" panose="05000000000000000000" pitchFamily="2" charset="2"/>
              </a:rPr>
              <a:t>Ansatte blir utsatt for rovdrift .</a:t>
            </a:r>
          </a:p>
          <a:p>
            <a:r>
              <a:rPr lang="nb-NO" sz="2400" dirty="0">
                <a:sym typeface="Wingdings" panose="05000000000000000000" pitchFamily="2" charset="2"/>
              </a:rPr>
              <a:t>Uforutsigbarhet for små eiere / enkeltstående barnehager. </a:t>
            </a:r>
          </a:p>
          <a:p>
            <a:r>
              <a:rPr lang="nb-NO" sz="2400" dirty="0">
                <a:sym typeface="Wingdings" panose="05000000000000000000" pitchFamily="2" charset="2"/>
              </a:rPr>
              <a:t>Salg av barnehager.</a:t>
            </a:r>
          </a:p>
          <a:p>
            <a:pPr marL="0" indent="0">
              <a:buNone/>
            </a:pPr>
            <a:endParaRPr lang="nb-NO" sz="2400" dirty="0">
              <a:sym typeface="Wingdings" panose="05000000000000000000" pitchFamily="2" charset="2"/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05" y="721895"/>
            <a:ext cx="4788568" cy="6039852"/>
          </a:xfrm>
        </p:spPr>
      </p:pic>
    </p:spTree>
    <p:extLst>
      <p:ext uri="{BB962C8B-B14F-4D97-AF65-F5344CB8AC3E}">
        <p14:creationId xmlns:p14="http://schemas.microsoft.com/office/powerpoint/2010/main" val="11157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2347" y="96254"/>
            <a:ext cx="11221453" cy="553451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Oppkjøp i et vanvittig tempo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8284" y="902368"/>
            <a:ext cx="7327231" cy="5775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I følge KommunalRapport.no 29. mai 2017, så ble 300 offentlige og private barnehager lagt ned fra 2014 - 2017.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De fire største kommersielle aktørene gikk i den samme perioden fra å eie 375 til 486 barnehager. Dette er Læringsverkstedet, FUS, </a:t>
            </a:r>
            <a:r>
              <a:rPr lang="nb-NO" sz="2400" dirty="0" err="1"/>
              <a:t>Espira</a:t>
            </a:r>
            <a:r>
              <a:rPr lang="nb-NO" sz="2400" dirty="0"/>
              <a:t> og Norlandia.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>NB! Antallet barnehager som er eid av disse fire aktørene har økt til </a:t>
            </a:r>
            <a:r>
              <a:rPr lang="nb-NO" sz="2400" b="1" dirty="0"/>
              <a:t>615 barnehager </a:t>
            </a:r>
            <a:r>
              <a:rPr lang="nb-NO" sz="2400" dirty="0"/>
              <a:t>per januar 2021. Det vil si at de nå </a:t>
            </a:r>
            <a:r>
              <a:rPr lang="nb-NO" sz="2400" b="1" dirty="0"/>
              <a:t>eier over 20 prosent av alle private barnehager</a:t>
            </a:r>
            <a:r>
              <a:rPr lang="nb-NO" sz="2400" dirty="0"/>
              <a:t>.  </a:t>
            </a:r>
            <a:endParaRPr lang="nb-NO" sz="2400" u="sng" dirty="0"/>
          </a:p>
          <a:p>
            <a:pPr marL="0" indent="0">
              <a:buNone/>
            </a:pPr>
            <a:endParaRPr lang="nb-NO" sz="2400" u="sng" dirty="0"/>
          </a:p>
          <a:p>
            <a:pPr marL="0" indent="0">
              <a:buNone/>
            </a:pPr>
            <a:r>
              <a:rPr lang="nb-NO" sz="2400" u="sng" dirty="0"/>
              <a:t>Eksempel på vekst - Læringsverkstedet:</a:t>
            </a:r>
          </a:p>
          <a:p>
            <a:r>
              <a:rPr lang="nb-NO" sz="2400" dirty="0"/>
              <a:t>April 2016: ca. 115 barnehager</a:t>
            </a:r>
          </a:p>
          <a:p>
            <a:r>
              <a:rPr lang="nb-NO" sz="2400" dirty="0"/>
              <a:t>Januar 2021: ca. 242 barnehager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0" y="209550"/>
            <a:ext cx="4596062" cy="6504071"/>
          </a:xfrm>
        </p:spPr>
      </p:pic>
    </p:spTree>
    <p:extLst>
      <p:ext uri="{BB962C8B-B14F-4D97-AF65-F5344CB8AC3E}">
        <p14:creationId xmlns:p14="http://schemas.microsoft.com/office/powerpoint/2010/main" val="20027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8150</TotalTime>
  <Words>1586</Words>
  <Application>Microsoft Office PowerPoint</Application>
  <PresentationFormat>Widescreen</PresentationFormat>
  <Paragraphs>194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Barnehagedrift</vt:lpstr>
      <vt:lpstr>Litt om meg selv</vt:lpstr>
      <vt:lpstr>Egne erfaringer </vt:lpstr>
      <vt:lpstr>Litt bakgrunnsinformasjon om barnehagesektoren</vt:lpstr>
      <vt:lpstr>Kjennetegn ved ideell barnehagedrift</vt:lpstr>
      <vt:lpstr>Offentlige bidrag sikrer jevn inntekt og lønnsomhet</vt:lpstr>
      <vt:lpstr>Finansiering av private barnehager </vt:lpstr>
      <vt:lpstr> Utfordringer med dagens finansieringssystem   </vt:lpstr>
      <vt:lpstr>Oppkjøp i et vanvittig tempo</vt:lpstr>
      <vt:lpstr>Faktorer som motarbeider likeverdige oppvekstsvilkår</vt:lpstr>
      <vt:lpstr>Mangfoldet forsvinner</vt:lpstr>
      <vt:lpstr>Konsekvenser når kommersielle eiere får mye makt</vt:lpstr>
      <vt:lpstr>Innhold og utførelse – fagautonomi  </vt:lpstr>
      <vt:lpstr>Systemet og lovverket fungerer ikke</vt:lpstr>
      <vt:lpstr>Det trengs en opprydning i barnehagesektoren </vt:lpstr>
      <vt:lpstr>Vi må sørge for at sektoren blir bedre for barna</vt:lpstr>
      <vt:lpstr>Alt kommer an på de ansatte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Bruker</dc:creator>
  <cp:lastModifiedBy>Egil Gunerius Arntsen</cp:lastModifiedBy>
  <cp:revision>184</cp:revision>
  <dcterms:created xsi:type="dcterms:W3CDTF">2017-02-27T10:27:28Z</dcterms:created>
  <dcterms:modified xsi:type="dcterms:W3CDTF">2021-03-23T10:30:17Z</dcterms:modified>
</cp:coreProperties>
</file>